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7" r:id="rId10"/>
    <p:sldId id="274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05613" cy="99441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waim, Stephanie {DCMM~Indianapolis}" initials="SS{" lastIdx="2" clrIdx="0">
    <p:extLst>
      <p:ext uri="{19B8F6BF-5375-455C-9EA6-DF929625EA0E}">
        <p15:presenceInfo xmlns:p15="http://schemas.microsoft.com/office/powerpoint/2012/main" userId="S-1-5-21-3259847244-342012030-193732700-4464" providerId="AD"/>
      </p:ext>
    </p:extLst>
  </p:cmAuthor>
  <p:cmAuthor id="2" name="Weis-Heidemann, Michaela {DCMM~Mannheim}" initials="WM{" lastIdx="11" clrIdx="1">
    <p:extLst>
      <p:ext uri="{19B8F6BF-5375-455C-9EA6-DF929625EA0E}">
        <p15:presenceInfo xmlns:p15="http://schemas.microsoft.com/office/powerpoint/2012/main" userId="S-1-5-21-3259847244-342012030-193732700-850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8235"/>
    <a:srgbClr val="00728B"/>
    <a:srgbClr val="FF9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196" autoAdjust="0"/>
    <p:restoredTop sz="93941" autoAdjust="0"/>
  </p:normalViewPr>
  <p:slideViewPr>
    <p:cSldViewPr snapToGrid="0" snapToObjects="1">
      <p:cViewPr varScale="1">
        <p:scale>
          <a:sx n="64" d="100"/>
          <a:sy n="64" d="100"/>
        </p:scale>
        <p:origin x="1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7C200C-75E2-42C5-9ECC-13FD7118CB25}" type="datetimeFigureOut">
              <a:rPr lang="en-US" smtClean="0"/>
              <a:t>6/27/2019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8B29DB-4040-4A41-A666-AAF47CEB0E4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092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5C56D1-46D1-DE4F-8356-D59710AAC6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5F9F3C4-B954-1743-A437-1E190EEFB5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08ABC76-A6FA-6244-92C1-2F678F4ED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C35BD-063A-044B-A8C2-F7101198234C}" type="datetimeFigureOut">
              <a:rPr lang="de-DE" smtClean="0"/>
              <a:t>27.06.2019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5DFF008-EE7F-CE4A-9304-369F6EC10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9F14620-19B0-A645-B9EC-F9159E5F3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3F668-ED7C-B249-9605-849FCDDE1C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9383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C7761F-F136-BA4A-B21C-3F75EB2E6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66F82B9-EDDA-744F-8A39-ED9C651BC3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3DF3577-E7BE-134D-9E0F-8DA88DD6F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C35BD-063A-044B-A8C2-F7101198234C}" type="datetimeFigureOut">
              <a:rPr lang="de-DE" smtClean="0"/>
              <a:t>27.06.2019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0BA3FED-6E43-9648-AC0B-CC0C721A2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23B8D62-F068-9C44-975C-E49BB7AF2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3F668-ED7C-B249-9605-849FCDDE1C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805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72A4091B-EC9A-BC4B-9DB8-188FE6C262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5B8DE52-590A-AD42-AE25-1FBF55769D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451E16E-A1FA-B549-9D83-032929E35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C35BD-063A-044B-A8C2-F7101198234C}" type="datetimeFigureOut">
              <a:rPr lang="de-DE" smtClean="0"/>
              <a:t>27.06.2019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86D495A-54FD-F34E-A5F3-91616D5F6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E6C2531-70A0-C44B-A0B8-852104CDD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3F668-ED7C-B249-9605-849FCDDE1C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3753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1F26D0-15DA-254B-8F9F-577FF3737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32C7B37-0105-E24E-8221-2570FABBED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C18C792-A604-5340-972F-E72D31E20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C35BD-063A-044B-A8C2-F7101198234C}" type="datetimeFigureOut">
              <a:rPr lang="de-DE" smtClean="0"/>
              <a:t>27.06.2019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FE94A67-719B-BC46-A0FA-264FDA4A6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5579E7E-7D88-5E47-8705-1A235309B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3F668-ED7C-B249-9605-849FCDDE1C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9861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718733-FA43-DE4D-ABD0-3C8953B0D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580C3DE-70A4-A54B-A10E-F5C0747E3F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9B85BB3-5212-D64E-8174-52E6DBD21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C35BD-063A-044B-A8C2-F7101198234C}" type="datetimeFigureOut">
              <a:rPr lang="de-DE" smtClean="0"/>
              <a:t>27.06.2019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D0CBE74-23EF-7446-B67E-D8CB6068C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4C0165F-3305-714D-8FA8-95405DAE2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3F668-ED7C-B249-9605-849FCDDE1C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1636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616BDD-430B-4B47-A4F3-DA08B52DC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E487B87-88B0-B445-9EFD-F55D77EDCC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EDC560D-C8E1-D34C-A079-63F6EBD36F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338FE7E-1692-9247-9F5E-82C99F6D6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C35BD-063A-044B-A8C2-F7101198234C}" type="datetimeFigureOut">
              <a:rPr lang="de-DE" smtClean="0"/>
              <a:t>27.06.2019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8DFA595-9733-1B4C-BB6F-EA99B7465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4AB4F31-37F5-3449-A535-CFF40FDB2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3F668-ED7C-B249-9605-849FCDDE1C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4141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D3A961-7D4B-F243-BA74-106944086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5A701B8-4285-844D-9A80-8317988E9A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52363E7-F3A0-E341-BB38-559A76612B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5179BA2-54A1-184B-ABE8-93514DF76E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08A3908-70CE-5E4F-9BC4-B3C574FF8D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780F7DE-6776-2E4F-BA8D-19652DA4C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C35BD-063A-044B-A8C2-F7101198234C}" type="datetimeFigureOut">
              <a:rPr lang="de-DE" smtClean="0"/>
              <a:t>27.06.2019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D5E836B4-6B0F-1C44-96FF-2B065F8F6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211C049-B6F8-DA4F-82B3-AD3030914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3F668-ED7C-B249-9605-849FCDDE1C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2235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A78E94-748B-D34E-813F-912D253E9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1BE99F7-40AE-1E4B-B4FB-71C654703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C35BD-063A-044B-A8C2-F7101198234C}" type="datetimeFigureOut">
              <a:rPr lang="de-DE" smtClean="0"/>
              <a:t>27.06.2019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C4E9056-4E75-1C4E-AFD2-F5105BCAC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9FBC465-F51A-F849-9703-62DD647A9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3F668-ED7C-B249-9605-849FCDDE1C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3738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E30ABE4-3BC2-0041-B8E3-D9D96E519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C35BD-063A-044B-A8C2-F7101198234C}" type="datetimeFigureOut">
              <a:rPr lang="de-DE" smtClean="0"/>
              <a:t>27.06.2019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8618C9D-392C-9C4E-A30A-4E4A4BE18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905A59A-E192-E042-8162-6324E012D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3F668-ED7C-B249-9605-849FCDDE1C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8672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05B9EC-D771-7741-A2D7-D871384E3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D49DDCC-4245-5D46-9CF3-442EAEA66D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4C53701-99A0-D84F-BB14-89EE27A736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9365AB4-C60A-C246-AEFB-980DBA06D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C35BD-063A-044B-A8C2-F7101198234C}" type="datetimeFigureOut">
              <a:rPr lang="de-DE" smtClean="0"/>
              <a:t>27.06.2019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802D5F5-5B10-4740-B71E-0D05C4A1B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8938FF2-A740-424C-A813-FF22E7BBE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3F668-ED7C-B249-9605-849FCDDE1C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157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A1BB57-ED6E-5C40-B1DE-8718C089A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77518A2-5C6F-3B4D-85BA-3B13EDAF33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5E06C69-0A4E-504C-B856-819AB6F33E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05AAFE4-71C2-AB46-B16F-693C358B4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C35BD-063A-044B-A8C2-F7101198234C}" type="datetimeFigureOut">
              <a:rPr lang="de-DE" smtClean="0"/>
              <a:t>27.06.2019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EFF0E73-C048-D341-A25E-5F4D6DA2A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68871B5-FE5D-7146-9923-06A179D9A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3F668-ED7C-B249-9605-849FCDDE1C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8164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0AE3E48-B767-AF49-B334-0D4133474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88CDB44-6BE2-A047-8AD6-C682E04443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572F2F3-A41C-0246-9986-C462B16994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1C35BD-063A-044B-A8C2-F7101198234C}" type="datetimeFigureOut">
              <a:rPr lang="de-DE" smtClean="0"/>
              <a:t>27.06.2019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4EB327B-DC34-4C47-AA2A-8127D3139A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F7EAD74-58C5-EA4F-BDA0-E031A973E8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3F668-ED7C-B249-9605-849FCDDE1CAD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MSIPCMContentMarking" descr="{&quot;HashCode&quot;:360672668,&quot;Placement&quot;:&quot;Footer&quot;}">
            <a:extLst>
              <a:ext uri="{FF2B5EF4-FFF2-40B4-BE49-F238E27FC236}">
                <a16:creationId xmlns:a16="http://schemas.microsoft.com/office/drawing/2014/main" id="{2D81B58B-FFE2-42F5-B7C3-FEC17AAAD1BC}"/>
              </a:ext>
            </a:extLst>
          </p:cNvPr>
          <p:cNvSpPr txBox="1"/>
          <p:nvPr userDrawn="1"/>
        </p:nvSpPr>
        <p:spPr>
          <a:xfrm>
            <a:off x="5815537" y="6629836"/>
            <a:ext cx="560927" cy="22816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de-DE" sz="800">
                <a:solidFill>
                  <a:srgbClr val="0078D7"/>
                </a:solidFill>
                <a:latin typeface="Calibri" panose="020F0502020204030204" pitchFamily="34" charset="0"/>
              </a:rPr>
              <a:t>Internal</a:t>
            </a:r>
          </a:p>
        </p:txBody>
      </p:sp>
    </p:spTree>
    <p:extLst>
      <p:ext uri="{BB962C8B-B14F-4D97-AF65-F5344CB8AC3E}">
        <p14:creationId xmlns:p14="http://schemas.microsoft.com/office/powerpoint/2010/main" val="3677666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roche.sharepoint.com/sites/DiaMIND/SitePages/DiaMIND.aspx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roche.sharepoint.com/sites/DiaMIND/SitePages/DiaMIND.aspx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1C79F3DB-6C99-A84E-843D-48C6982EFF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046"/>
            <a:ext cx="12192000" cy="6863046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E49CA181-E979-5748-B064-C4755268C0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2045272"/>
            <a:ext cx="5031441" cy="827087"/>
          </a:xfrm>
        </p:spPr>
        <p:txBody>
          <a:bodyPr>
            <a:noAutofit/>
          </a:bodyPr>
          <a:lstStyle/>
          <a:p>
            <a:pPr algn="l"/>
            <a:r>
              <a:rPr lang="en-US" sz="3600" dirty="0">
                <a:latin typeface="Berthold Imago Medium" pitchFamily="2" charset="0"/>
              </a:rPr>
              <a:t>GMS Webinar Series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CBA5AE61-D11E-164F-843D-404943BCDA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9271" y="2872372"/>
            <a:ext cx="7281961" cy="1197151"/>
          </a:xfrm>
        </p:spPr>
        <p:txBody>
          <a:bodyPr>
            <a:normAutofit/>
          </a:bodyPr>
          <a:lstStyle/>
          <a:p>
            <a:pPr algn="l"/>
            <a:r>
              <a:rPr lang="en-US" sz="2800" i="1" dirty="0">
                <a:solidFill>
                  <a:schemeClr val="bg1">
                    <a:lumMod val="50000"/>
                  </a:schemeClr>
                </a:solidFill>
                <a:latin typeface="Minion Pro Medium" panose="02040503050306020203" pitchFamily="18" charset="0"/>
                <a:ea typeface="MingLiU" panose="02020509000000000000" pitchFamily="49" charset="-120"/>
              </a:rPr>
              <a:t>Use </a:t>
            </a:r>
            <a:r>
              <a:rPr lang="en-US" sz="2800" i="1" dirty="0" err="1">
                <a:solidFill>
                  <a:schemeClr val="bg1">
                    <a:lumMod val="50000"/>
                  </a:schemeClr>
                </a:solidFill>
                <a:latin typeface="Minion Pro Medium" panose="02040503050306020203" pitchFamily="18" charset="0"/>
                <a:ea typeface="MingLiU" panose="02020509000000000000" pitchFamily="49" charset="-120"/>
              </a:rPr>
              <a:t>DiaMIND</a:t>
            </a:r>
            <a:r>
              <a:rPr lang="en-US" sz="2800" i="1" dirty="0">
                <a:solidFill>
                  <a:schemeClr val="bg1">
                    <a:lumMod val="50000"/>
                  </a:schemeClr>
                </a:solidFill>
                <a:latin typeface="Minion Pro Medium" panose="02040503050306020203" pitchFamily="18" charset="0"/>
                <a:ea typeface="MingLiU" panose="02020509000000000000" pitchFamily="49" charset="-120"/>
              </a:rPr>
              <a:t> to identify your product benefits</a:t>
            </a:r>
            <a:br>
              <a:rPr lang="en-US" sz="2800" i="1" dirty="0">
                <a:solidFill>
                  <a:schemeClr val="bg1">
                    <a:lumMod val="50000"/>
                  </a:schemeClr>
                </a:solidFill>
                <a:latin typeface="Minion Pro Medium" panose="02040503050306020203" pitchFamily="18" charset="0"/>
                <a:ea typeface="MingLiU" panose="02020509000000000000" pitchFamily="49" charset="-120"/>
              </a:rPr>
            </a:br>
            <a:r>
              <a:rPr lang="en-US" sz="2800" i="1" dirty="0">
                <a:solidFill>
                  <a:schemeClr val="bg1">
                    <a:lumMod val="50000"/>
                  </a:schemeClr>
                </a:solidFill>
                <a:latin typeface="Minion Pro Medium" panose="02040503050306020203" pitchFamily="18" charset="0"/>
                <a:ea typeface="MingLiU" panose="02020509000000000000" pitchFamily="49" charset="-120"/>
              </a:rPr>
              <a:t>and compete successfully in your market!   </a:t>
            </a:r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CE48BE17-4281-FB4F-87CA-6CA63B3237AA}"/>
              </a:ext>
            </a:extLst>
          </p:cNvPr>
          <p:cNvSpPr txBox="1"/>
          <p:nvPr/>
        </p:nvSpPr>
        <p:spPr>
          <a:xfrm>
            <a:off x="8904686" y="1857938"/>
            <a:ext cx="17017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33039"/>
            <a:r>
              <a:rPr lang="en-US" sz="1400">
                <a:solidFill>
                  <a:prstClr val="black"/>
                </a:solidFill>
                <a:latin typeface="Berthold Imago Book" pitchFamily="2" charset="0"/>
              </a:rPr>
              <a:t>Hanna Luise</a:t>
            </a:r>
            <a:br>
              <a:rPr lang="en-US" sz="1400">
                <a:solidFill>
                  <a:prstClr val="black"/>
                </a:solidFill>
                <a:latin typeface="Berthold Imago Book" pitchFamily="2" charset="0"/>
              </a:rPr>
            </a:br>
            <a:r>
              <a:rPr lang="en-US" sz="1400">
                <a:solidFill>
                  <a:prstClr val="black"/>
                </a:solidFill>
                <a:latin typeface="Berthold Imago Book" pitchFamily="2" charset="0"/>
              </a:rPr>
              <a:t>Hilsdorf</a:t>
            </a:r>
            <a:endParaRPr lang="en-US" sz="1400" dirty="0">
              <a:solidFill>
                <a:prstClr val="black"/>
              </a:solidFill>
              <a:latin typeface="Berthold Imago Book" pitchFamily="2" charset="0"/>
            </a:endParaRPr>
          </a:p>
        </p:txBody>
      </p:sp>
      <p:sp>
        <p:nvSpPr>
          <p:cNvPr id="14" name="TextBox 10">
            <a:extLst>
              <a:ext uri="{FF2B5EF4-FFF2-40B4-BE49-F238E27FC236}">
                <a16:creationId xmlns:a16="http://schemas.microsoft.com/office/drawing/2014/main" id="{6A9E0D93-6A94-0646-82B1-9D177CE9E183}"/>
              </a:ext>
            </a:extLst>
          </p:cNvPr>
          <p:cNvSpPr txBox="1"/>
          <p:nvPr/>
        </p:nvSpPr>
        <p:spPr>
          <a:xfrm>
            <a:off x="7299000" y="1858606"/>
            <a:ext cx="1781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33039"/>
            <a:r>
              <a:rPr lang="en-US" sz="1400" dirty="0">
                <a:solidFill>
                  <a:prstClr val="black"/>
                </a:solidFill>
                <a:latin typeface="Berthold Imago Book" pitchFamily="2" charset="0"/>
              </a:rPr>
              <a:t>Michaela </a:t>
            </a:r>
            <a:br>
              <a:rPr lang="en-US" sz="1400" dirty="0">
                <a:solidFill>
                  <a:prstClr val="black"/>
                </a:solidFill>
                <a:latin typeface="Berthold Imago Book" pitchFamily="2" charset="0"/>
              </a:rPr>
            </a:br>
            <a:r>
              <a:rPr lang="en-US" sz="1400" dirty="0">
                <a:solidFill>
                  <a:prstClr val="black"/>
                </a:solidFill>
                <a:latin typeface="Berthold Imago Book" pitchFamily="2" charset="0"/>
              </a:rPr>
              <a:t>Weis-Heidemann</a:t>
            </a:r>
          </a:p>
        </p:txBody>
      </p:sp>
      <p:sp>
        <p:nvSpPr>
          <p:cNvPr id="15" name="TextBox 11">
            <a:extLst>
              <a:ext uri="{FF2B5EF4-FFF2-40B4-BE49-F238E27FC236}">
                <a16:creationId xmlns:a16="http://schemas.microsoft.com/office/drawing/2014/main" id="{78903FBF-E194-F547-9AB4-080E8B04C8CB}"/>
              </a:ext>
            </a:extLst>
          </p:cNvPr>
          <p:cNvSpPr txBox="1"/>
          <p:nvPr/>
        </p:nvSpPr>
        <p:spPr>
          <a:xfrm>
            <a:off x="5693314" y="1870624"/>
            <a:ext cx="1781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33039"/>
            <a:r>
              <a:rPr lang="en-US" sz="1400" dirty="0">
                <a:solidFill>
                  <a:prstClr val="black"/>
                </a:solidFill>
                <a:latin typeface="Berthold Imago Book" pitchFamily="2" charset="0"/>
              </a:rPr>
              <a:t>Stephanie</a:t>
            </a:r>
            <a:br>
              <a:rPr lang="en-US" sz="1400" dirty="0">
                <a:solidFill>
                  <a:prstClr val="black"/>
                </a:solidFill>
                <a:latin typeface="Berthold Imago Book" pitchFamily="2" charset="0"/>
              </a:rPr>
            </a:br>
            <a:r>
              <a:rPr lang="en-US" sz="1400" dirty="0">
                <a:solidFill>
                  <a:prstClr val="black"/>
                </a:solidFill>
                <a:latin typeface="Berthold Imago Book" pitchFamily="2" charset="0"/>
              </a:rPr>
              <a:t>Swaim</a:t>
            </a:r>
          </a:p>
        </p:txBody>
      </p:sp>
      <p:cxnSp>
        <p:nvCxnSpPr>
          <p:cNvPr id="23" name="Gerade Verbindung 22">
            <a:extLst>
              <a:ext uri="{FF2B5EF4-FFF2-40B4-BE49-F238E27FC236}">
                <a16:creationId xmlns:a16="http://schemas.microsoft.com/office/drawing/2014/main" id="{33B13DAA-2AC8-9140-9971-3EC30B647B4E}"/>
              </a:ext>
            </a:extLst>
          </p:cNvPr>
          <p:cNvCxnSpPr/>
          <p:nvPr/>
        </p:nvCxnSpPr>
        <p:spPr>
          <a:xfrm flipH="1">
            <a:off x="0" y="1067424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Grafik 16">
            <a:extLst>
              <a:ext uri="{FF2B5EF4-FFF2-40B4-BE49-F238E27FC236}">
                <a16:creationId xmlns:a16="http://schemas.microsoft.com/office/drawing/2014/main" id="{D60E30A6-3FF0-424A-8AEE-3896304BA4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7665" y="409454"/>
            <a:ext cx="1325068" cy="1329295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086B8A44-B10E-0040-A24B-96131AA687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2339" y="409454"/>
            <a:ext cx="1325068" cy="1329295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9940F227-D997-4941-9347-1AD124B59A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83337" y="402777"/>
            <a:ext cx="1325068" cy="1329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197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CBD01E3E-9B79-8D47-A3AD-150C3B5AE89D}"/>
              </a:ext>
            </a:extLst>
          </p:cNvPr>
          <p:cNvSpPr/>
          <p:nvPr/>
        </p:nvSpPr>
        <p:spPr>
          <a:xfrm>
            <a:off x="0" y="174169"/>
            <a:ext cx="12192000" cy="1698172"/>
          </a:xfrm>
          <a:prstGeom prst="rect">
            <a:avLst/>
          </a:prstGeom>
          <a:solidFill>
            <a:srgbClr val="0072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F401562D-3091-C141-ADA1-685B3E09E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de-DE" sz="4000" dirty="0">
                <a:solidFill>
                  <a:schemeClr val="bg1"/>
                </a:solidFill>
                <a:latin typeface="Imago Pro Medium" panose="020B0500060000020004" pitchFamily="34" charset="0"/>
              </a:rPr>
              <a:t>Solution – Step 3: </a:t>
            </a:r>
            <a:br>
              <a:rPr lang="de-DE" sz="4000" dirty="0">
                <a:solidFill>
                  <a:schemeClr val="bg1"/>
                </a:solidFill>
                <a:latin typeface="Imago Pro Medium" panose="020B0500060000020004" pitchFamily="34" charset="0"/>
              </a:rPr>
            </a:br>
            <a:r>
              <a:rPr lang="de-DE" sz="2800" i="1" dirty="0">
                <a:solidFill>
                  <a:schemeClr val="bg1"/>
                </a:solidFill>
                <a:latin typeface="Minion Pro Medium" panose="02040503050306020203" pitchFamily="18" charset="0"/>
              </a:rPr>
              <a:t>Highlight </a:t>
            </a:r>
            <a:r>
              <a:rPr lang="de-DE" sz="2800" i="1" dirty="0" err="1">
                <a:solidFill>
                  <a:schemeClr val="bg1"/>
                </a:solidFill>
                <a:latin typeface="Minion Pro Medium" panose="02040503050306020203" pitchFamily="18" charset="0"/>
              </a:rPr>
              <a:t>the</a:t>
            </a:r>
            <a:r>
              <a:rPr lang="de-DE" sz="2800" i="1" dirty="0">
                <a:solidFill>
                  <a:schemeClr val="bg1"/>
                </a:solidFill>
                <a:latin typeface="Minion Pro Medium" panose="02040503050306020203" pitchFamily="18" charset="0"/>
              </a:rPr>
              <a:t> </a:t>
            </a:r>
            <a:r>
              <a:rPr lang="de-DE" sz="2800" i="1" dirty="0" err="1">
                <a:solidFill>
                  <a:schemeClr val="bg1"/>
                </a:solidFill>
                <a:latin typeface="Minion Pro Medium" panose="02040503050306020203" pitchFamily="18" charset="0"/>
              </a:rPr>
              <a:t>strengths</a:t>
            </a:r>
            <a:endParaRPr lang="de-DE" sz="2800" i="1" dirty="0">
              <a:solidFill>
                <a:schemeClr val="bg1"/>
              </a:solidFill>
              <a:latin typeface="Minion Pro Medium" panose="02040503050306020203" pitchFamily="18" charset="0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833ADB8F-2BA0-4FCE-B06E-4E421A1F6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3961" y="2437569"/>
            <a:ext cx="6644078" cy="36893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757499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90D33D5B-25AB-C841-9BD7-354AEE438670}"/>
              </a:ext>
            </a:extLst>
          </p:cNvPr>
          <p:cNvSpPr/>
          <p:nvPr/>
        </p:nvSpPr>
        <p:spPr>
          <a:xfrm>
            <a:off x="0" y="174169"/>
            <a:ext cx="12192000" cy="169817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4259472B-CAE8-E64D-B54A-16B5EAE5789E}"/>
              </a:ext>
            </a:extLst>
          </p:cNvPr>
          <p:cNvSpPr txBox="1">
            <a:spLocks/>
          </p:cNvSpPr>
          <p:nvPr/>
        </p:nvSpPr>
        <p:spPr>
          <a:xfrm>
            <a:off x="838200" y="36512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4100" dirty="0">
                <a:solidFill>
                  <a:schemeClr val="bg1"/>
                </a:solidFill>
                <a:latin typeface="Imago Pro Medium" panose="020B0500060000020004" pitchFamily="34" charset="0"/>
              </a:rPr>
              <a:t>Situation 2:</a:t>
            </a:r>
            <a:br>
              <a:rPr lang="de-DE" dirty="0">
                <a:solidFill>
                  <a:schemeClr val="bg1"/>
                </a:solidFill>
                <a:latin typeface="Imago Pro Book" panose="020B0500060000020004" pitchFamily="34" charset="0"/>
              </a:rPr>
            </a:br>
            <a:r>
              <a:rPr lang="de-DE" sz="2900" i="1" dirty="0">
                <a:solidFill>
                  <a:schemeClr val="bg1"/>
                </a:solidFill>
                <a:latin typeface="Minion Pro Medium" panose="02040503050306020203" pitchFamily="18" charset="0"/>
              </a:rPr>
              <a:t>Check </a:t>
            </a:r>
            <a:r>
              <a:rPr lang="de-DE" sz="2900" i="1" dirty="0" err="1">
                <a:solidFill>
                  <a:schemeClr val="bg1"/>
                </a:solidFill>
                <a:latin typeface="Minion Pro Medium" panose="02040503050306020203" pitchFamily="18" charset="0"/>
              </a:rPr>
              <a:t>the</a:t>
            </a:r>
            <a:r>
              <a:rPr lang="de-DE" sz="2900" i="1" dirty="0">
                <a:solidFill>
                  <a:schemeClr val="bg1"/>
                </a:solidFill>
                <a:latin typeface="Minion Pro Medium" panose="02040503050306020203" pitchFamily="18" charset="0"/>
              </a:rPr>
              <a:t> </a:t>
            </a:r>
            <a:r>
              <a:rPr lang="de-DE" sz="2900" i="1" dirty="0" err="1">
                <a:solidFill>
                  <a:schemeClr val="bg1"/>
                </a:solidFill>
                <a:latin typeface="Minion Pro Medium" panose="02040503050306020203" pitchFamily="18" charset="0"/>
              </a:rPr>
              <a:t>market</a:t>
            </a:r>
            <a:r>
              <a:rPr lang="de-DE" sz="2900" i="1" dirty="0">
                <a:solidFill>
                  <a:schemeClr val="bg1"/>
                </a:solidFill>
                <a:latin typeface="Minion Pro Medium" panose="02040503050306020203" pitchFamily="18" charset="0"/>
              </a:rPr>
              <a:t> </a:t>
            </a:r>
            <a:r>
              <a:rPr lang="de-DE" sz="2900" i="1" dirty="0" err="1">
                <a:solidFill>
                  <a:schemeClr val="bg1"/>
                </a:solidFill>
                <a:latin typeface="Minion Pro Medium" panose="02040503050306020203" pitchFamily="18" charset="0"/>
              </a:rPr>
              <a:t>for</a:t>
            </a:r>
            <a:r>
              <a:rPr lang="de-DE" sz="2900" i="1" dirty="0">
                <a:solidFill>
                  <a:schemeClr val="bg1"/>
                </a:solidFill>
                <a:latin typeface="Minion Pro Medium" panose="02040503050306020203" pitchFamily="18" charset="0"/>
              </a:rPr>
              <a:t> </a:t>
            </a:r>
            <a:r>
              <a:rPr lang="de-DE" sz="2900" i="1" dirty="0" err="1">
                <a:solidFill>
                  <a:schemeClr val="bg1"/>
                </a:solidFill>
                <a:latin typeface="Minion Pro Medium" panose="02040503050306020203" pitchFamily="18" charset="0"/>
              </a:rPr>
              <a:t>products</a:t>
            </a:r>
            <a:r>
              <a:rPr lang="de-DE" sz="2900" i="1" dirty="0">
                <a:solidFill>
                  <a:schemeClr val="bg1"/>
                </a:solidFill>
                <a:latin typeface="Minion Pro Medium" panose="02040503050306020203" pitchFamily="18" charset="0"/>
              </a:rPr>
              <a:t> </a:t>
            </a:r>
            <a:r>
              <a:rPr lang="de-DE" sz="2900" i="1" dirty="0" err="1">
                <a:solidFill>
                  <a:schemeClr val="bg1"/>
                </a:solidFill>
                <a:latin typeface="Minion Pro Medium" panose="02040503050306020203" pitchFamily="18" charset="0"/>
              </a:rPr>
              <a:t>that</a:t>
            </a:r>
            <a:r>
              <a:rPr lang="de-DE" sz="2900" i="1" dirty="0">
                <a:solidFill>
                  <a:schemeClr val="bg1"/>
                </a:solidFill>
                <a:latin typeface="Minion Pro Medium" panose="02040503050306020203" pitchFamily="18" charset="0"/>
              </a:rPr>
              <a:t> </a:t>
            </a:r>
            <a:r>
              <a:rPr lang="de-DE" sz="2900" i="1" dirty="0" err="1">
                <a:solidFill>
                  <a:schemeClr val="bg1"/>
                </a:solidFill>
                <a:latin typeface="Minion Pro Medium" panose="02040503050306020203" pitchFamily="18" charset="0"/>
              </a:rPr>
              <a:t>meet</a:t>
            </a:r>
            <a:r>
              <a:rPr lang="de-DE" sz="2900" i="1" dirty="0">
                <a:solidFill>
                  <a:schemeClr val="bg1"/>
                </a:solidFill>
                <a:latin typeface="Minion Pro Medium" panose="02040503050306020203" pitchFamily="18" charset="0"/>
              </a:rPr>
              <a:t> </a:t>
            </a:r>
            <a:r>
              <a:rPr lang="de-DE" sz="2900" i="1" dirty="0" err="1">
                <a:solidFill>
                  <a:schemeClr val="bg1"/>
                </a:solidFill>
                <a:latin typeface="Minion Pro Medium" panose="02040503050306020203" pitchFamily="18" charset="0"/>
              </a:rPr>
              <a:t>specific</a:t>
            </a:r>
            <a:r>
              <a:rPr lang="de-DE" sz="2900" i="1" dirty="0">
                <a:solidFill>
                  <a:schemeClr val="bg1"/>
                </a:solidFill>
                <a:latin typeface="Minion Pro Medium" panose="02040503050306020203" pitchFamily="18" charset="0"/>
              </a:rPr>
              <a:t> </a:t>
            </a:r>
            <a:r>
              <a:rPr lang="de-DE" sz="2900" i="1" dirty="0" err="1">
                <a:solidFill>
                  <a:schemeClr val="bg1"/>
                </a:solidFill>
                <a:latin typeface="Minion Pro Medium" panose="02040503050306020203" pitchFamily="18" charset="0"/>
              </a:rPr>
              <a:t>criteria</a:t>
            </a:r>
            <a:endParaRPr lang="de-DE" sz="2900" i="1" dirty="0">
              <a:solidFill>
                <a:schemeClr val="bg1"/>
              </a:solidFill>
              <a:latin typeface="Minion Pro Medium" panose="02040503050306020203" pitchFamily="18" charset="0"/>
            </a:endParaRP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6125FBE8-57AC-4BC9-A639-7DFBC8149B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43345"/>
            <a:ext cx="10515600" cy="4351338"/>
          </a:xfrm>
        </p:spPr>
        <p:txBody>
          <a:bodyPr/>
          <a:lstStyle/>
          <a:p>
            <a:r>
              <a:rPr lang="de-DE" dirty="0">
                <a:latin typeface="Imago Pro Book" panose="020B0500060000020004" pitchFamily="34" charset="0"/>
              </a:rPr>
              <a:t>An </a:t>
            </a:r>
            <a:r>
              <a:rPr lang="de-DE" dirty="0" err="1">
                <a:latin typeface="Imago Pro Book" panose="020B0500060000020004" pitchFamily="34" charset="0"/>
              </a:rPr>
              <a:t>upcoming</a:t>
            </a:r>
            <a:r>
              <a:rPr lang="de-DE" dirty="0">
                <a:latin typeface="Imago Pro Book" panose="020B0500060000020004" pitchFamily="34" charset="0"/>
              </a:rPr>
              <a:t> </a:t>
            </a:r>
            <a:r>
              <a:rPr lang="de-DE" dirty="0" err="1">
                <a:latin typeface="Imago Pro Book" panose="020B0500060000020004" pitchFamily="34" charset="0"/>
              </a:rPr>
              <a:t>tender</a:t>
            </a:r>
            <a:r>
              <a:rPr lang="de-DE" dirty="0">
                <a:latin typeface="Imago Pro Book" panose="020B0500060000020004" pitchFamily="34" charset="0"/>
              </a:rPr>
              <a:t> </a:t>
            </a:r>
            <a:r>
              <a:rPr lang="de-DE" dirty="0" err="1">
                <a:latin typeface="Imago Pro Book" panose="020B0500060000020004" pitchFamily="34" charset="0"/>
              </a:rPr>
              <a:t>is</a:t>
            </a:r>
            <a:r>
              <a:rPr lang="de-DE" dirty="0">
                <a:latin typeface="Imago Pro Book" panose="020B0500060000020004" pitchFamily="34" charset="0"/>
              </a:rPr>
              <a:t> </a:t>
            </a:r>
            <a:r>
              <a:rPr lang="de-DE" dirty="0" err="1">
                <a:latin typeface="Imago Pro Book" panose="020B0500060000020004" pitchFamily="34" charset="0"/>
              </a:rPr>
              <a:t>expected</a:t>
            </a:r>
            <a:r>
              <a:rPr lang="de-DE" dirty="0">
                <a:latin typeface="Imago Pro Book" panose="020B0500060000020004" pitchFamily="34" charset="0"/>
              </a:rPr>
              <a:t>.</a:t>
            </a:r>
          </a:p>
          <a:p>
            <a:r>
              <a:rPr lang="de-DE" dirty="0" err="1">
                <a:latin typeface="Imago Pro Book" panose="020B0500060000020004" pitchFamily="34" charset="0"/>
              </a:rPr>
              <a:t>Tendering</a:t>
            </a:r>
            <a:r>
              <a:rPr lang="de-DE" dirty="0">
                <a:latin typeface="Imago Pro Book" panose="020B0500060000020004" pitchFamily="34" charset="0"/>
              </a:rPr>
              <a:t> </a:t>
            </a:r>
            <a:r>
              <a:rPr lang="de-DE" dirty="0" err="1">
                <a:latin typeface="Imago Pro Book" panose="020B0500060000020004" pitchFamily="34" charset="0"/>
              </a:rPr>
              <a:t>criteria</a:t>
            </a:r>
            <a:r>
              <a:rPr lang="de-DE" dirty="0">
                <a:latin typeface="Imago Pro Book" panose="020B0500060000020004" pitchFamily="34" charset="0"/>
              </a:rPr>
              <a:t> </a:t>
            </a:r>
            <a:r>
              <a:rPr lang="de-DE" dirty="0" err="1">
                <a:latin typeface="Imago Pro Book" panose="020B0500060000020004" pitchFamily="34" charset="0"/>
              </a:rPr>
              <a:t>are</a:t>
            </a:r>
            <a:r>
              <a:rPr lang="de-DE" dirty="0">
                <a:latin typeface="Imago Pro Book" panose="020B0500060000020004" pitchFamily="34" charset="0"/>
              </a:rPr>
              <a:t> </a:t>
            </a:r>
            <a:r>
              <a:rPr lang="de-DE" dirty="0" err="1">
                <a:latin typeface="Imago Pro Book" panose="020B0500060000020004" pitchFamily="34" charset="0"/>
              </a:rPr>
              <a:t>published</a:t>
            </a:r>
            <a:r>
              <a:rPr lang="de-DE" dirty="0">
                <a:latin typeface="Imago Pro Book" panose="020B0500060000020004" pitchFamily="34" charset="0"/>
              </a:rPr>
              <a:t>.</a:t>
            </a:r>
          </a:p>
          <a:p>
            <a:r>
              <a:rPr lang="de-DE" dirty="0" err="1">
                <a:latin typeface="Imago Pro Book" panose="020B0500060000020004" pitchFamily="34" charset="0"/>
              </a:rPr>
              <a:t>Which</a:t>
            </a:r>
            <a:r>
              <a:rPr lang="de-DE" dirty="0">
                <a:latin typeface="Imago Pro Book" panose="020B0500060000020004" pitchFamily="34" charset="0"/>
              </a:rPr>
              <a:t> </a:t>
            </a:r>
            <a:r>
              <a:rPr lang="de-DE" dirty="0" err="1">
                <a:latin typeface="Imago Pro Book" panose="020B0500060000020004" pitchFamily="34" charset="0"/>
              </a:rPr>
              <a:t>competing</a:t>
            </a:r>
            <a:r>
              <a:rPr lang="de-DE" dirty="0">
                <a:latin typeface="Imago Pro Book" panose="020B0500060000020004" pitchFamily="34" charset="0"/>
              </a:rPr>
              <a:t> </a:t>
            </a:r>
            <a:r>
              <a:rPr lang="de-DE" dirty="0" err="1">
                <a:latin typeface="Imago Pro Book" panose="020B0500060000020004" pitchFamily="34" charset="0"/>
              </a:rPr>
              <a:t>products</a:t>
            </a:r>
            <a:r>
              <a:rPr lang="de-DE" dirty="0">
                <a:latin typeface="Imago Pro Book" panose="020B0500060000020004" pitchFamily="34" charset="0"/>
              </a:rPr>
              <a:t> </a:t>
            </a:r>
            <a:r>
              <a:rPr lang="de-DE" dirty="0" err="1">
                <a:latin typeface="Imago Pro Book" panose="020B0500060000020004" pitchFamily="34" charset="0"/>
              </a:rPr>
              <a:t>meet</a:t>
            </a:r>
            <a:r>
              <a:rPr lang="de-DE" dirty="0">
                <a:latin typeface="Imago Pro Book" panose="020B0500060000020004" pitchFamily="34" charset="0"/>
              </a:rPr>
              <a:t> </a:t>
            </a:r>
            <a:r>
              <a:rPr lang="de-DE" dirty="0" err="1">
                <a:latin typeface="Imago Pro Book" panose="020B0500060000020004" pitchFamily="34" charset="0"/>
              </a:rPr>
              <a:t>the</a:t>
            </a:r>
            <a:r>
              <a:rPr lang="de-DE" dirty="0">
                <a:latin typeface="Imago Pro Book" panose="020B0500060000020004" pitchFamily="34" charset="0"/>
              </a:rPr>
              <a:t> </a:t>
            </a:r>
            <a:r>
              <a:rPr lang="de-DE" dirty="0" err="1">
                <a:latin typeface="Imago Pro Book" panose="020B0500060000020004" pitchFamily="34" charset="0"/>
              </a:rPr>
              <a:t>specified</a:t>
            </a:r>
            <a:r>
              <a:rPr lang="de-DE" dirty="0">
                <a:latin typeface="Imago Pro Book" panose="020B0500060000020004" pitchFamily="34" charset="0"/>
              </a:rPr>
              <a:t> </a:t>
            </a:r>
            <a:r>
              <a:rPr lang="de-DE" dirty="0" err="1">
                <a:latin typeface="Imago Pro Book" panose="020B0500060000020004" pitchFamily="34" charset="0"/>
              </a:rPr>
              <a:t>criteria</a:t>
            </a:r>
            <a:r>
              <a:rPr lang="de-DE" dirty="0">
                <a:latin typeface="Imago Pro Book" panose="020B0500060000020004" pitchFamily="34" charset="0"/>
              </a:rPr>
              <a:t>?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73FF58D5-E2AE-4196-A3A8-632D7124EA8A}"/>
              </a:ext>
            </a:extLst>
          </p:cNvPr>
          <p:cNvSpPr/>
          <p:nvPr/>
        </p:nvSpPr>
        <p:spPr>
          <a:xfrm>
            <a:off x="838200" y="3943387"/>
            <a:ext cx="740229" cy="72163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6000" dirty="0">
                <a:latin typeface="Imago Pro Medium" panose="020B0500060000020004" pitchFamily="34" charset="0"/>
              </a:rPr>
              <a:t>?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E2223FC7-4B5E-4C11-9F64-BEE2BD9ADFFF}"/>
              </a:ext>
            </a:extLst>
          </p:cNvPr>
          <p:cNvSpPr/>
          <p:nvPr/>
        </p:nvSpPr>
        <p:spPr>
          <a:xfrm>
            <a:off x="1798137" y="3964281"/>
            <a:ext cx="92290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dirty="0">
                <a:latin typeface="Imago Pro Medium" panose="020B0500060000020004" pitchFamily="34" charset="0"/>
              </a:rPr>
              <a:t>„</a:t>
            </a:r>
            <a:r>
              <a:rPr lang="de-DE" sz="2800" dirty="0" err="1">
                <a:latin typeface="Imago Pro Medium" panose="020B0500060000020004" pitchFamily="34" charset="0"/>
              </a:rPr>
              <a:t>Is</a:t>
            </a:r>
            <a:r>
              <a:rPr lang="de-DE" sz="2800" dirty="0">
                <a:latin typeface="Imago Pro Medium" panose="020B0500060000020004" pitchFamily="34" charset="0"/>
              </a:rPr>
              <a:t> </a:t>
            </a:r>
            <a:r>
              <a:rPr lang="de-DE" sz="2800" dirty="0" err="1">
                <a:latin typeface="Imago Pro Medium" panose="020B0500060000020004" pitchFamily="34" charset="0"/>
              </a:rPr>
              <a:t>there</a:t>
            </a:r>
            <a:r>
              <a:rPr lang="de-DE" sz="2800" dirty="0">
                <a:latin typeface="Imago Pro Medium" panose="020B0500060000020004" pitchFamily="34" charset="0"/>
              </a:rPr>
              <a:t> a </a:t>
            </a:r>
            <a:r>
              <a:rPr lang="de-DE" sz="2800" dirty="0" err="1">
                <a:latin typeface="Imago Pro Medium" panose="020B0500060000020004" pitchFamily="34" charset="0"/>
              </a:rPr>
              <a:t>tool</a:t>
            </a:r>
            <a:r>
              <a:rPr lang="de-DE" sz="2800" dirty="0">
                <a:latin typeface="Imago Pro Medium" panose="020B0500060000020004" pitchFamily="34" charset="0"/>
              </a:rPr>
              <a:t> </a:t>
            </a:r>
            <a:r>
              <a:rPr lang="de-DE" sz="2800" dirty="0" err="1">
                <a:latin typeface="Imago Pro Medium" panose="020B0500060000020004" pitchFamily="34" charset="0"/>
              </a:rPr>
              <a:t>that</a:t>
            </a:r>
            <a:r>
              <a:rPr lang="de-DE" sz="2800" dirty="0">
                <a:latin typeface="Imago Pro Medium" panose="020B0500060000020004" pitchFamily="34" charset="0"/>
              </a:rPr>
              <a:t> </a:t>
            </a:r>
            <a:r>
              <a:rPr lang="de-DE" sz="2800" dirty="0" err="1">
                <a:latin typeface="Imago Pro Medium" panose="020B0500060000020004" pitchFamily="34" charset="0"/>
              </a:rPr>
              <a:t>can</a:t>
            </a:r>
            <a:r>
              <a:rPr lang="de-DE" sz="2800" dirty="0">
                <a:latin typeface="Imago Pro Medium" panose="020B0500060000020004" pitchFamily="34" charset="0"/>
              </a:rPr>
              <a:t> </a:t>
            </a:r>
            <a:r>
              <a:rPr lang="de-DE" sz="2800" dirty="0" err="1">
                <a:latin typeface="Imago Pro Medium" panose="020B0500060000020004" pitchFamily="34" charset="0"/>
              </a:rPr>
              <a:t>help</a:t>
            </a:r>
            <a:r>
              <a:rPr lang="de-DE" sz="2800" dirty="0">
                <a:latin typeface="Imago Pro Medium" panose="020B0500060000020004" pitchFamily="34" charset="0"/>
              </a:rPr>
              <a:t>?“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7E988C09-5C92-41E6-A550-E301C7CEDE83}"/>
              </a:ext>
            </a:extLst>
          </p:cNvPr>
          <p:cNvSpPr/>
          <p:nvPr/>
        </p:nvSpPr>
        <p:spPr>
          <a:xfrm>
            <a:off x="838198" y="5072248"/>
            <a:ext cx="740229" cy="72163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6000" dirty="0">
                <a:latin typeface="Imago Pro Medium" panose="020B0500060000020004" pitchFamily="34" charset="0"/>
              </a:rPr>
              <a:t>!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A4C9DEA8-9445-4C1F-BB56-6B58921856BC}"/>
              </a:ext>
            </a:extLst>
          </p:cNvPr>
          <p:cNvSpPr/>
          <p:nvPr/>
        </p:nvSpPr>
        <p:spPr>
          <a:xfrm>
            <a:off x="1861453" y="4955678"/>
            <a:ext cx="92964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dirty="0">
                <a:solidFill>
                  <a:schemeClr val="accent6">
                    <a:lumMod val="75000"/>
                  </a:schemeClr>
                </a:solidFill>
                <a:latin typeface="Imago Pro Medium" panose="020B0500060000020004" pitchFamily="34" charset="0"/>
              </a:rPr>
              <a:t>Yes! </a:t>
            </a:r>
            <a:r>
              <a:rPr lang="de-DE" sz="2800" dirty="0" err="1">
                <a:latin typeface="Imago Pro Medium" panose="020B0500060000020004" pitchFamily="34" charset="0"/>
              </a:rPr>
              <a:t>DiaMIND</a:t>
            </a:r>
            <a:r>
              <a:rPr lang="de-DE" sz="2800" dirty="0">
                <a:latin typeface="Imago Pro Medium" panose="020B0500060000020004" pitchFamily="34" charset="0"/>
              </a:rPr>
              <a:t> – THE </a:t>
            </a:r>
            <a:r>
              <a:rPr lang="de-DE" sz="2800" dirty="0" err="1">
                <a:latin typeface="Imago Pro Medium" panose="020B0500060000020004" pitchFamily="34" charset="0"/>
              </a:rPr>
              <a:t>tool</a:t>
            </a:r>
            <a:r>
              <a:rPr lang="de-DE" sz="2800" dirty="0">
                <a:latin typeface="Imago Pro Medium" panose="020B0500060000020004" pitchFamily="34" charset="0"/>
              </a:rPr>
              <a:t> </a:t>
            </a:r>
            <a:r>
              <a:rPr lang="de-DE" sz="2800" dirty="0" err="1">
                <a:latin typeface="Imago Pro Medium" panose="020B0500060000020004" pitchFamily="34" charset="0"/>
              </a:rPr>
              <a:t>for</a:t>
            </a:r>
            <a:r>
              <a:rPr lang="de-DE" sz="2800" dirty="0">
                <a:latin typeface="Imago Pro Medium" panose="020B0500060000020004" pitchFamily="34" charset="0"/>
              </a:rPr>
              <a:t> </a:t>
            </a:r>
            <a:r>
              <a:rPr lang="de-DE" sz="2800" dirty="0" err="1">
                <a:latin typeface="Imago Pro Medium" panose="020B0500060000020004" pitchFamily="34" charset="0"/>
              </a:rPr>
              <a:t>comparing</a:t>
            </a:r>
            <a:r>
              <a:rPr lang="de-DE" sz="2800" dirty="0">
                <a:latin typeface="Imago Pro Medium" panose="020B0500060000020004" pitchFamily="34" charset="0"/>
              </a:rPr>
              <a:t> </a:t>
            </a:r>
            <a:r>
              <a:rPr lang="de-DE" sz="2800" dirty="0" err="1">
                <a:latin typeface="Imago Pro Medium" panose="020B0500060000020004" pitchFamily="34" charset="0"/>
              </a:rPr>
              <a:t>your</a:t>
            </a:r>
            <a:r>
              <a:rPr lang="de-DE" sz="2800" dirty="0">
                <a:latin typeface="Imago Pro Medium" panose="020B0500060000020004" pitchFamily="34" charset="0"/>
              </a:rPr>
              <a:t> </a:t>
            </a:r>
            <a:br>
              <a:rPr lang="de-DE" sz="2800" dirty="0">
                <a:latin typeface="Imago Pro Medium" panose="020B0500060000020004" pitchFamily="34" charset="0"/>
              </a:rPr>
            </a:br>
            <a:r>
              <a:rPr lang="de-DE" sz="2800" dirty="0" err="1">
                <a:latin typeface="Imago Pro Medium" panose="020B0500060000020004" pitchFamily="34" charset="0"/>
              </a:rPr>
              <a:t>products</a:t>
            </a:r>
            <a:r>
              <a:rPr lang="de-DE" sz="2800" dirty="0">
                <a:latin typeface="Imago Pro Medium" panose="020B0500060000020004" pitchFamily="34" charset="0"/>
              </a:rPr>
              <a:t> </a:t>
            </a:r>
            <a:r>
              <a:rPr lang="de-DE" sz="2800" dirty="0" err="1">
                <a:latin typeface="Imago Pro Medium" panose="020B0500060000020004" pitchFamily="34" charset="0"/>
              </a:rPr>
              <a:t>with</a:t>
            </a:r>
            <a:r>
              <a:rPr lang="de-DE" sz="2800" dirty="0">
                <a:latin typeface="Imago Pro Medium" panose="020B0500060000020004" pitchFamily="34" charset="0"/>
              </a:rPr>
              <a:t> </a:t>
            </a:r>
            <a:r>
              <a:rPr lang="de-DE" sz="2800" dirty="0" err="1">
                <a:latin typeface="Imago Pro Medium" panose="020B0500060000020004" pitchFamily="34" charset="0"/>
              </a:rPr>
              <a:t>the</a:t>
            </a:r>
            <a:r>
              <a:rPr lang="de-DE" sz="2800" dirty="0">
                <a:latin typeface="Imago Pro Medium" panose="020B0500060000020004" pitchFamily="34" charset="0"/>
              </a:rPr>
              <a:t> </a:t>
            </a:r>
            <a:r>
              <a:rPr lang="de-DE" sz="2800" dirty="0" err="1">
                <a:latin typeface="Imago Pro Medium" panose="020B0500060000020004" pitchFamily="34" charset="0"/>
              </a:rPr>
              <a:t>competition</a:t>
            </a:r>
            <a:r>
              <a:rPr lang="de-DE" sz="2800" dirty="0">
                <a:latin typeface="Imago Pro Medium" panose="020B05000600000200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203005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3969F60-F0B1-CE41-8454-D2B5596A36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523106"/>
            <a:ext cx="10515600" cy="2412181"/>
          </a:xfrm>
        </p:spPr>
        <p:txBody>
          <a:bodyPr/>
          <a:lstStyle/>
          <a:p>
            <a:r>
              <a:rPr lang="de-DE" dirty="0" err="1">
                <a:latin typeface="Imago Pro Book" panose="020B0500060000020004" pitchFamily="34" charset="0"/>
              </a:rPr>
              <a:t>Required</a:t>
            </a:r>
            <a:r>
              <a:rPr lang="de-DE" dirty="0">
                <a:latin typeface="Imago Pro Book" panose="020B0500060000020004" pitchFamily="34" charset="0"/>
              </a:rPr>
              <a:t> </a:t>
            </a:r>
            <a:r>
              <a:rPr lang="de-DE" dirty="0" err="1">
                <a:latin typeface="Imago Pro Book" panose="020B0500060000020004" pitchFamily="34" charset="0"/>
              </a:rPr>
              <a:t>blood</a:t>
            </a:r>
            <a:r>
              <a:rPr lang="de-DE" dirty="0">
                <a:latin typeface="Imago Pro Book" panose="020B0500060000020004" pitchFamily="34" charset="0"/>
              </a:rPr>
              <a:t> </a:t>
            </a:r>
            <a:r>
              <a:rPr lang="de-DE" dirty="0" err="1">
                <a:latin typeface="Imago Pro Book" panose="020B0500060000020004" pitchFamily="34" charset="0"/>
              </a:rPr>
              <a:t>volume</a:t>
            </a:r>
            <a:r>
              <a:rPr lang="de-DE" dirty="0">
                <a:latin typeface="Imago Pro Book" panose="020B0500060000020004" pitchFamily="34" charset="0"/>
              </a:rPr>
              <a:t>: 0.5 µL </a:t>
            </a:r>
            <a:r>
              <a:rPr lang="de-DE" dirty="0" err="1">
                <a:latin typeface="Imago Pro Book" panose="020B0500060000020004" pitchFamily="34" charset="0"/>
              </a:rPr>
              <a:t>or</a:t>
            </a:r>
            <a:r>
              <a:rPr lang="de-DE" dirty="0">
                <a:latin typeface="Imago Pro Book" panose="020B0500060000020004" pitchFamily="34" charset="0"/>
              </a:rPr>
              <a:t> </a:t>
            </a:r>
            <a:r>
              <a:rPr lang="de-DE" dirty="0" err="1">
                <a:latin typeface="Imago Pro Book" panose="020B0500060000020004" pitchFamily="34" charset="0"/>
              </a:rPr>
              <a:t>less</a:t>
            </a:r>
            <a:endParaRPr lang="de-DE" dirty="0">
              <a:latin typeface="Imago Pro Book" panose="020B0500060000020004" pitchFamily="34" charset="0"/>
            </a:endParaRPr>
          </a:p>
          <a:p>
            <a:r>
              <a:rPr lang="de-DE" dirty="0" err="1">
                <a:latin typeface="Imago Pro Book" panose="020B0500060000020004" pitchFamily="34" charset="0"/>
              </a:rPr>
              <a:t>Measuring</a:t>
            </a:r>
            <a:r>
              <a:rPr lang="de-DE" dirty="0">
                <a:latin typeface="Imago Pro Book" panose="020B0500060000020004" pitchFamily="34" charset="0"/>
              </a:rPr>
              <a:t> time: 5 </a:t>
            </a:r>
            <a:r>
              <a:rPr lang="de-DE" dirty="0" err="1">
                <a:latin typeface="Imago Pro Book" panose="020B0500060000020004" pitchFamily="34" charset="0"/>
              </a:rPr>
              <a:t>seconds</a:t>
            </a:r>
            <a:endParaRPr lang="de-DE" dirty="0">
              <a:latin typeface="Imago Pro Book" panose="020B0500060000020004" pitchFamily="34" charset="0"/>
            </a:endParaRPr>
          </a:p>
          <a:p>
            <a:r>
              <a:rPr lang="de-DE" dirty="0" err="1">
                <a:latin typeface="Imago Pro Book" panose="020B0500060000020004" pitchFamily="34" charset="0"/>
              </a:rPr>
              <a:t>Hematocrit</a:t>
            </a:r>
            <a:r>
              <a:rPr lang="de-DE" dirty="0">
                <a:latin typeface="Imago Pro Book" panose="020B0500060000020004" pitchFamily="34" charset="0"/>
              </a:rPr>
              <a:t> </a:t>
            </a:r>
            <a:r>
              <a:rPr lang="de-DE" dirty="0" err="1">
                <a:latin typeface="Imago Pro Book" panose="020B0500060000020004" pitchFamily="34" charset="0"/>
              </a:rPr>
              <a:t>range</a:t>
            </a:r>
            <a:r>
              <a:rPr lang="de-DE" dirty="0">
                <a:latin typeface="Imago Pro Book" panose="020B0500060000020004" pitchFamily="34" charset="0"/>
              </a:rPr>
              <a:t>: 15 – 60%</a:t>
            </a:r>
          </a:p>
          <a:p>
            <a:r>
              <a:rPr lang="de-DE" dirty="0">
                <a:latin typeface="Imago Pro Book" panose="020B0500060000020004" pitchFamily="34" charset="0"/>
              </a:rPr>
              <a:t>Test </a:t>
            </a:r>
            <a:r>
              <a:rPr lang="de-DE" dirty="0" err="1">
                <a:latin typeface="Imago Pro Book" panose="020B0500060000020004" pitchFamily="34" charset="0"/>
              </a:rPr>
              <a:t>strip</a:t>
            </a:r>
            <a:r>
              <a:rPr lang="de-DE" dirty="0">
                <a:latin typeface="Imago Pro Book" panose="020B0500060000020004" pitchFamily="34" charset="0"/>
              </a:rPr>
              <a:t> </a:t>
            </a:r>
            <a:r>
              <a:rPr lang="de-DE" dirty="0" err="1">
                <a:latin typeface="Imago Pro Book" panose="020B0500060000020004" pitchFamily="34" charset="0"/>
              </a:rPr>
              <a:t>ejector</a:t>
            </a:r>
            <a:endParaRPr lang="de-DE" dirty="0">
              <a:latin typeface="Imago Pro Book" panose="020B0500060000020004" pitchFamily="34" charset="0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3D80EF10-D528-1A4D-9E22-231071C6CDCA}"/>
              </a:ext>
            </a:extLst>
          </p:cNvPr>
          <p:cNvSpPr/>
          <p:nvPr/>
        </p:nvSpPr>
        <p:spPr>
          <a:xfrm>
            <a:off x="0" y="174169"/>
            <a:ext cx="12192000" cy="169817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11643F21-5293-EA4A-8F04-160988D11926}"/>
              </a:ext>
            </a:extLst>
          </p:cNvPr>
          <p:cNvSpPr txBox="1">
            <a:spLocks/>
          </p:cNvSpPr>
          <p:nvPr/>
        </p:nvSpPr>
        <p:spPr>
          <a:xfrm>
            <a:off x="838200" y="36512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4100" dirty="0">
                <a:solidFill>
                  <a:schemeClr val="bg1"/>
                </a:solidFill>
                <a:latin typeface="Imago Pro Medium" panose="020B0500060000020004" pitchFamily="34" charset="0"/>
              </a:rPr>
              <a:t>A concrete example</a:t>
            </a:r>
            <a:br>
              <a:rPr lang="de-DE" dirty="0">
                <a:solidFill>
                  <a:schemeClr val="bg1"/>
                </a:solidFill>
                <a:latin typeface="Imago Pro Book" panose="020B0500060000020004" pitchFamily="34" charset="0"/>
              </a:rPr>
            </a:br>
            <a:r>
              <a:rPr lang="de-DE" sz="2900" i="1" dirty="0">
                <a:solidFill>
                  <a:schemeClr val="bg1"/>
                </a:solidFill>
                <a:latin typeface="Minion Pro Medium" panose="02040503050306020203" pitchFamily="18" charset="0"/>
              </a:rPr>
              <a:t>Check the market for products that meet specific criteria</a:t>
            </a: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4B518365-9EBA-1A41-827B-FF2E4046BEB5}"/>
              </a:ext>
            </a:extLst>
          </p:cNvPr>
          <p:cNvSpPr txBox="1">
            <a:spLocks/>
          </p:cNvSpPr>
          <p:nvPr/>
        </p:nvSpPr>
        <p:spPr>
          <a:xfrm>
            <a:off x="838200" y="2084712"/>
            <a:ext cx="10515600" cy="14383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dirty="0" err="1">
                <a:latin typeface="Imago Pro Medium" panose="020B0500060000020004" pitchFamily="34" charset="0"/>
              </a:rPr>
              <a:t>Example</a:t>
            </a:r>
            <a:r>
              <a:rPr lang="de-DE" dirty="0">
                <a:latin typeface="Imago Pro Medium" panose="020B0500060000020004" pitchFamily="34" charset="0"/>
              </a:rPr>
              <a:t> –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dirty="0">
                <a:latin typeface="Imago Pro Medium" panose="020B0500060000020004" pitchFamily="34" charset="0"/>
              </a:rPr>
              <a:t>Tender </a:t>
            </a:r>
            <a:r>
              <a:rPr lang="de-DE" dirty="0" err="1">
                <a:latin typeface="Imago Pro Medium" panose="020B0500060000020004" pitchFamily="34" charset="0"/>
              </a:rPr>
              <a:t>criteria</a:t>
            </a:r>
            <a:r>
              <a:rPr lang="de-DE" dirty="0">
                <a:latin typeface="Imago Pro Medium" panose="020B0500060000020004" pitchFamily="34" charset="0"/>
              </a:rPr>
              <a:t> </a:t>
            </a:r>
            <a:r>
              <a:rPr lang="de-DE" dirty="0" err="1">
                <a:latin typeface="Imago Pro Medium" panose="020B0500060000020004" pitchFamily="34" charset="0"/>
              </a:rPr>
              <a:t>for</a:t>
            </a:r>
            <a:r>
              <a:rPr lang="de-DE" dirty="0">
                <a:latin typeface="Imago Pro Medium" panose="020B0500060000020004" pitchFamily="34" charset="0"/>
              </a:rPr>
              <a:t> a BGM </a:t>
            </a:r>
            <a:r>
              <a:rPr lang="de-DE" dirty="0" err="1">
                <a:latin typeface="Imago Pro Medium" panose="020B0500060000020004" pitchFamily="34" charset="0"/>
              </a:rPr>
              <a:t>meter</a:t>
            </a:r>
            <a:r>
              <a:rPr lang="de-DE" dirty="0">
                <a:latin typeface="Imago Pro Medium" panose="020B0500060000020004" pitchFamily="34" charset="0"/>
              </a:rPr>
              <a:t>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sz="900" dirty="0">
              <a:latin typeface="Imago Pro Book" panose="020B0500060000020004" pitchFamily="34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2688583-F50F-E349-B3EE-61927D1ACB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6718" y="365123"/>
            <a:ext cx="1316182" cy="1309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0009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27ED8EFC-A422-0647-A031-26D876FAF434}"/>
              </a:ext>
            </a:extLst>
          </p:cNvPr>
          <p:cNvSpPr/>
          <p:nvPr/>
        </p:nvSpPr>
        <p:spPr>
          <a:xfrm>
            <a:off x="0" y="174169"/>
            <a:ext cx="12192000" cy="169817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7E35A664-E479-8945-9373-A6560D3010DA}"/>
              </a:ext>
            </a:extLst>
          </p:cNvPr>
          <p:cNvSpPr txBox="1">
            <a:spLocks/>
          </p:cNvSpPr>
          <p:nvPr/>
        </p:nvSpPr>
        <p:spPr>
          <a:xfrm>
            <a:off x="838200" y="36512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4100" dirty="0">
                <a:solidFill>
                  <a:schemeClr val="bg1"/>
                </a:solidFill>
                <a:latin typeface="Imago Pro Medium" panose="020B0500060000020004" pitchFamily="34" charset="0"/>
              </a:rPr>
              <a:t>Solution – </a:t>
            </a:r>
            <a:r>
              <a:rPr lang="de-DE" sz="4100" dirty="0" err="1">
                <a:solidFill>
                  <a:schemeClr val="bg1"/>
                </a:solidFill>
                <a:latin typeface="Imago Pro Medium" panose="020B0500060000020004" pitchFamily="34" charset="0"/>
              </a:rPr>
              <a:t>Step</a:t>
            </a:r>
            <a:r>
              <a:rPr lang="de-DE" sz="4100" dirty="0">
                <a:solidFill>
                  <a:schemeClr val="bg1"/>
                </a:solidFill>
                <a:latin typeface="Imago Pro Medium" panose="020B0500060000020004" pitchFamily="34" charset="0"/>
              </a:rPr>
              <a:t> 1:</a:t>
            </a:r>
            <a:br>
              <a:rPr lang="de-DE" dirty="0">
                <a:solidFill>
                  <a:schemeClr val="bg1"/>
                </a:solidFill>
                <a:latin typeface="Imago Pro Book" panose="020B0500060000020004" pitchFamily="34" charset="0"/>
              </a:rPr>
            </a:br>
            <a:r>
              <a:rPr lang="de-DE" sz="2900" i="1" dirty="0">
                <a:solidFill>
                  <a:schemeClr val="bg1"/>
                </a:solidFill>
                <a:latin typeface="Minion Pro Medium" panose="02040503050306020203" pitchFamily="18" charset="0"/>
              </a:rPr>
              <a:t>Check </a:t>
            </a:r>
            <a:r>
              <a:rPr lang="de-DE" sz="2900" i="1" dirty="0" err="1">
                <a:solidFill>
                  <a:schemeClr val="bg1"/>
                </a:solidFill>
                <a:latin typeface="Minion Pro Medium" panose="02040503050306020203" pitchFamily="18" charset="0"/>
              </a:rPr>
              <a:t>for</a:t>
            </a:r>
            <a:r>
              <a:rPr lang="de-DE" sz="2900" i="1" dirty="0">
                <a:solidFill>
                  <a:schemeClr val="bg1"/>
                </a:solidFill>
                <a:latin typeface="Minion Pro Medium" panose="02040503050306020203" pitchFamily="18" charset="0"/>
              </a:rPr>
              <a:t> </a:t>
            </a:r>
            <a:r>
              <a:rPr lang="de-DE" sz="2900" i="1" dirty="0" err="1">
                <a:solidFill>
                  <a:schemeClr val="bg1"/>
                </a:solidFill>
                <a:latin typeface="Minion Pro Medium" panose="02040503050306020203" pitchFamily="18" charset="0"/>
              </a:rPr>
              <a:t>information</a:t>
            </a:r>
            <a:r>
              <a:rPr lang="de-DE" sz="2900" i="1" dirty="0">
                <a:solidFill>
                  <a:schemeClr val="bg1"/>
                </a:solidFill>
                <a:latin typeface="Minion Pro Medium" panose="02040503050306020203" pitchFamily="18" charset="0"/>
              </a:rPr>
              <a:t> on </a:t>
            </a:r>
            <a:r>
              <a:rPr lang="de-DE" sz="2900" i="1" dirty="0" err="1">
                <a:solidFill>
                  <a:schemeClr val="bg1"/>
                </a:solidFill>
                <a:latin typeface="Minion Pro Medium" panose="02040503050306020203" pitchFamily="18" charset="0"/>
              </a:rPr>
              <a:t>tender</a:t>
            </a:r>
            <a:r>
              <a:rPr lang="de-DE" sz="2900" i="1" dirty="0">
                <a:solidFill>
                  <a:schemeClr val="bg1"/>
                </a:solidFill>
                <a:latin typeface="Minion Pro Medium" panose="02040503050306020203" pitchFamily="18" charset="0"/>
              </a:rPr>
              <a:t> </a:t>
            </a:r>
            <a:r>
              <a:rPr lang="de-DE" sz="2900" i="1" dirty="0" err="1">
                <a:solidFill>
                  <a:schemeClr val="bg1"/>
                </a:solidFill>
                <a:latin typeface="Minion Pro Medium" panose="02040503050306020203" pitchFamily="18" charset="0"/>
              </a:rPr>
              <a:t>criteria</a:t>
            </a:r>
            <a:r>
              <a:rPr lang="de-DE" sz="2900" i="1" dirty="0">
                <a:solidFill>
                  <a:schemeClr val="bg1"/>
                </a:solidFill>
                <a:latin typeface="Minion Pro Medium" panose="02040503050306020203" pitchFamily="18" charset="0"/>
              </a:rPr>
              <a:t> in </a:t>
            </a:r>
            <a:r>
              <a:rPr lang="de-DE" sz="2900" i="1" dirty="0" err="1">
                <a:solidFill>
                  <a:schemeClr val="bg1"/>
                </a:solidFill>
                <a:latin typeface="Minion Pro Medium" panose="02040503050306020203" pitchFamily="18" charset="0"/>
              </a:rPr>
              <a:t>DiaMIND</a:t>
            </a:r>
            <a:endParaRPr lang="de-DE" sz="2900" i="1" dirty="0">
              <a:solidFill>
                <a:schemeClr val="bg1"/>
              </a:solidFill>
              <a:latin typeface="Minion Pro Medium" panose="02040503050306020203" pitchFamily="18" charset="0"/>
            </a:endParaRP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2B2D8130-29C8-487E-959B-3DFAF58AA4FB}"/>
              </a:ext>
            </a:extLst>
          </p:cNvPr>
          <p:cNvSpPr txBox="1">
            <a:spLocks/>
          </p:cNvSpPr>
          <p:nvPr/>
        </p:nvSpPr>
        <p:spPr>
          <a:xfrm>
            <a:off x="738752" y="6267828"/>
            <a:ext cx="7134388" cy="6089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200" dirty="0">
                <a:latin typeface="Imago Pro Book" panose="020B0500060000020004" pitchFamily="34" charset="0"/>
              </a:rPr>
              <a:t>[Live </a:t>
            </a:r>
            <a:r>
              <a:rPr lang="de-DE" sz="1200" dirty="0" err="1">
                <a:latin typeface="Imago Pro Book" panose="020B0500060000020004" pitchFamily="34" charset="0"/>
              </a:rPr>
              <a:t>demo</a:t>
            </a:r>
            <a:r>
              <a:rPr lang="de-DE" sz="1200" dirty="0">
                <a:latin typeface="Imago Pro Book" panose="020B0500060000020004" pitchFamily="34" charset="0"/>
              </a:rPr>
              <a:t>:</a:t>
            </a:r>
            <a:br>
              <a:rPr lang="de-DE" sz="1200" dirty="0">
                <a:latin typeface="Imago Pro Book" panose="020B0500060000020004" pitchFamily="34" charset="0"/>
              </a:rPr>
            </a:br>
            <a:r>
              <a:rPr lang="de-DE" sz="1200" dirty="0">
                <a:latin typeface="Imago Pro Book" panose="020B0500060000020004" pitchFamily="34" charset="0"/>
                <a:hlinkClick r:id="rId3"/>
              </a:rPr>
              <a:t>https://roche.sharepoint.com/sites/DiaMIND/SitePages/DiaMIND.aspx</a:t>
            </a:r>
            <a:r>
              <a:rPr lang="de-DE" sz="1200" dirty="0">
                <a:latin typeface="Imago Pro Book" panose="020B0500060000020004" pitchFamily="34" charset="0"/>
              </a:rPr>
              <a:t> ]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D5B271F3-48D5-4CE1-94C1-ECA3B1846B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199" y="2368552"/>
            <a:ext cx="4408358" cy="369071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481883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4BB37499-61AE-D14D-968F-DFD11C6AB97A}"/>
              </a:ext>
            </a:extLst>
          </p:cNvPr>
          <p:cNvSpPr/>
          <p:nvPr/>
        </p:nvSpPr>
        <p:spPr>
          <a:xfrm>
            <a:off x="0" y="174169"/>
            <a:ext cx="12192000" cy="169817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763484C0-19FC-5F48-B0E7-542CE2920527}"/>
              </a:ext>
            </a:extLst>
          </p:cNvPr>
          <p:cNvSpPr txBox="1">
            <a:spLocks/>
          </p:cNvSpPr>
          <p:nvPr/>
        </p:nvSpPr>
        <p:spPr>
          <a:xfrm>
            <a:off x="838200" y="36512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4100" dirty="0">
                <a:solidFill>
                  <a:schemeClr val="bg1"/>
                </a:solidFill>
                <a:latin typeface="Imago Pro Medium" panose="020B0500060000020004" pitchFamily="34" charset="0"/>
              </a:rPr>
              <a:t>Solution – </a:t>
            </a:r>
            <a:r>
              <a:rPr lang="de-DE" sz="4100" dirty="0" err="1">
                <a:solidFill>
                  <a:schemeClr val="bg1"/>
                </a:solidFill>
                <a:latin typeface="Imago Pro Medium" panose="020B0500060000020004" pitchFamily="34" charset="0"/>
              </a:rPr>
              <a:t>Step</a:t>
            </a:r>
            <a:r>
              <a:rPr lang="de-DE" sz="4100" dirty="0">
                <a:solidFill>
                  <a:schemeClr val="bg1"/>
                </a:solidFill>
                <a:latin typeface="Imago Pro Medium" panose="020B0500060000020004" pitchFamily="34" charset="0"/>
              </a:rPr>
              <a:t> 2:</a:t>
            </a:r>
            <a:br>
              <a:rPr lang="de-DE" dirty="0">
                <a:solidFill>
                  <a:schemeClr val="bg1"/>
                </a:solidFill>
                <a:latin typeface="Imago Pro Book" panose="020B0500060000020004" pitchFamily="34" charset="0"/>
              </a:rPr>
            </a:br>
            <a:r>
              <a:rPr lang="de-DE" sz="2900" i="1" dirty="0" err="1">
                <a:solidFill>
                  <a:schemeClr val="bg1"/>
                </a:solidFill>
                <a:latin typeface="Minion Pro Medium" panose="02040503050306020203" pitchFamily="18" charset="0"/>
              </a:rPr>
              <a:t>Identify</a:t>
            </a:r>
            <a:r>
              <a:rPr lang="de-DE" sz="2900" i="1" dirty="0">
                <a:solidFill>
                  <a:schemeClr val="bg1"/>
                </a:solidFill>
                <a:latin typeface="Minion Pro Medium" panose="02040503050306020203" pitchFamily="18" charset="0"/>
              </a:rPr>
              <a:t> relevant </a:t>
            </a:r>
            <a:r>
              <a:rPr lang="de-DE" sz="2900" i="1" dirty="0" err="1">
                <a:solidFill>
                  <a:schemeClr val="bg1"/>
                </a:solidFill>
                <a:latin typeface="Minion Pro Medium" panose="02040503050306020203" pitchFamily="18" charset="0"/>
              </a:rPr>
              <a:t>competitors</a:t>
            </a:r>
            <a:endParaRPr lang="de-DE" sz="2900" i="1" dirty="0">
              <a:solidFill>
                <a:schemeClr val="bg1"/>
              </a:solidFill>
              <a:latin typeface="Minion Pro Medium" panose="02040503050306020203" pitchFamily="18" charset="0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5849C560-7CBA-4C47-AEF1-12F74D0762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560476"/>
            <a:ext cx="10983556" cy="322589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510171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86DFC8E7-42C6-F94A-88C9-3975BDF58281}"/>
              </a:ext>
            </a:extLst>
          </p:cNvPr>
          <p:cNvSpPr/>
          <p:nvPr/>
        </p:nvSpPr>
        <p:spPr>
          <a:xfrm>
            <a:off x="0" y="174169"/>
            <a:ext cx="12192000" cy="169817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3B876ADF-5D87-AB41-B163-3FE3837E8E88}"/>
              </a:ext>
            </a:extLst>
          </p:cNvPr>
          <p:cNvSpPr txBox="1">
            <a:spLocks/>
          </p:cNvSpPr>
          <p:nvPr/>
        </p:nvSpPr>
        <p:spPr>
          <a:xfrm>
            <a:off x="838200" y="36512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4100" dirty="0">
                <a:solidFill>
                  <a:schemeClr val="bg1"/>
                </a:solidFill>
                <a:latin typeface="Imago Pro Medium" panose="020B0500060000020004" pitchFamily="34" charset="0"/>
              </a:rPr>
              <a:t>Solution – </a:t>
            </a:r>
            <a:r>
              <a:rPr lang="de-DE" sz="4100" dirty="0" err="1">
                <a:solidFill>
                  <a:schemeClr val="bg1"/>
                </a:solidFill>
                <a:latin typeface="Imago Pro Medium" panose="020B0500060000020004" pitchFamily="34" charset="0"/>
              </a:rPr>
              <a:t>Step</a:t>
            </a:r>
            <a:r>
              <a:rPr lang="de-DE" sz="4100" dirty="0">
                <a:solidFill>
                  <a:schemeClr val="bg1"/>
                </a:solidFill>
                <a:latin typeface="Imago Pro Medium" panose="020B0500060000020004" pitchFamily="34" charset="0"/>
              </a:rPr>
              <a:t> 3:</a:t>
            </a:r>
            <a:br>
              <a:rPr lang="de-DE" dirty="0">
                <a:solidFill>
                  <a:schemeClr val="bg1"/>
                </a:solidFill>
                <a:latin typeface="Imago Pro Book" panose="020B0500060000020004" pitchFamily="34" charset="0"/>
              </a:rPr>
            </a:br>
            <a:r>
              <a:rPr lang="de-DE" sz="2900" i="1" dirty="0" err="1">
                <a:solidFill>
                  <a:schemeClr val="bg1"/>
                </a:solidFill>
                <a:latin typeface="Minion Pro Medium" panose="02040503050306020203" pitchFamily="18" charset="0"/>
              </a:rPr>
              <a:t>Learn</a:t>
            </a:r>
            <a:r>
              <a:rPr lang="de-DE" sz="2900" i="1" dirty="0">
                <a:solidFill>
                  <a:schemeClr val="bg1"/>
                </a:solidFill>
                <a:latin typeface="Minion Pro Medium" panose="02040503050306020203" pitchFamily="18" charset="0"/>
              </a:rPr>
              <a:t> </a:t>
            </a:r>
            <a:r>
              <a:rPr lang="de-DE" sz="2900" i="1" dirty="0" err="1">
                <a:solidFill>
                  <a:schemeClr val="bg1"/>
                </a:solidFill>
                <a:latin typeface="Minion Pro Medium" panose="02040503050306020203" pitchFamily="18" charset="0"/>
              </a:rPr>
              <a:t>more</a:t>
            </a:r>
            <a:r>
              <a:rPr lang="de-DE" sz="2900" i="1" dirty="0">
                <a:solidFill>
                  <a:schemeClr val="bg1"/>
                </a:solidFill>
                <a:latin typeface="Minion Pro Medium" panose="02040503050306020203" pitchFamily="18" charset="0"/>
              </a:rPr>
              <a:t> </a:t>
            </a:r>
            <a:r>
              <a:rPr lang="de-DE" sz="2900" i="1" dirty="0" err="1">
                <a:solidFill>
                  <a:schemeClr val="bg1"/>
                </a:solidFill>
                <a:latin typeface="Minion Pro Medium" panose="02040503050306020203" pitchFamily="18" charset="0"/>
              </a:rPr>
              <a:t>about</a:t>
            </a:r>
            <a:r>
              <a:rPr lang="de-DE" sz="2900" i="1" dirty="0">
                <a:solidFill>
                  <a:schemeClr val="bg1"/>
                </a:solidFill>
                <a:latin typeface="Minion Pro Medium" panose="02040503050306020203" pitchFamily="18" charset="0"/>
              </a:rPr>
              <a:t> </a:t>
            </a:r>
            <a:r>
              <a:rPr lang="de-DE" sz="2900" i="1" dirty="0" err="1">
                <a:solidFill>
                  <a:schemeClr val="bg1"/>
                </a:solidFill>
                <a:latin typeface="Minion Pro Medium" panose="02040503050306020203" pitchFamily="18" charset="0"/>
              </a:rPr>
              <a:t>your</a:t>
            </a:r>
            <a:r>
              <a:rPr lang="de-DE" sz="2900" i="1" dirty="0">
                <a:solidFill>
                  <a:schemeClr val="bg1"/>
                </a:solidFill>
                <a:latin typeface="Minion Pro Medium" panose="02040503050306020203" pitchFamily="18" charset="0"/>
              </a:rPr>
              <a:t> </a:t>
            </a:r>
            <a:r>
              <a:rPr lang="de-DE" sz="2900" i="1" dirty="0" err="1">
                <a:solidFill>
                  <a:schemeClr val="bg1"/>
                </a:solidFill>
                <a:latin typeface="Minion Pro Medium" panose="02040503050306020203" pitchFamily="18" charset="0"/>
              </a:rPr>
              <a:t>competitors</a:t>
            </a:r>
            <a:endParaRPr lang="de-DE" sz="2900" i="1" dirty="0">
              <a:solidFill>
                <a:schemeClr val="bg1"/>
              </a:solidFill>
              <a:latin typeface="Minion Pro Medium" panose="02040503050306020203" pitchFamily="18" charset="0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8021DA3E-7BEB-4B73-B701-38FEF5CE08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380" y="2187403"/>
            <a:ext cx="8141727" cy="430547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132865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C77A9D09-1E2C-724E-A695-CF0DCD1108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3471"/>
            <a:ext cx="12192000" cy="1698171"/>
          </a:xfrm>
          <a:prstGeom prst="rect">
            <a:avLst/>
          </a:pr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BE12470-BAD4-5D42-9BF9-0394F94C34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1453" y="3286857"/>
            <a:ext cx="4658362" cy="2372263"/>
          </a:xfrm>
        </p:spPr>
        <p:txBody>
          <a:bodyPr>
            <a:normAutofit/>
          </a:bodyPr>
          <a:lstStyle/>
          <a:p>
            <a:r>
              <a:rPr lang="de-DE" dirty="0">
                <a:latin typeface="Imago Pro Book" panose="020B0500060000020004" pitchFamily="34" charset="0"/>
              </a:rPr>
              <a:t>BGM</a:t>
            </a:r>
          </a:p>
          <a:p>
            <a:r>
              <a:rPr lang="de-DE" dirty="0" err="1">
                <a:latin typeface="Imago Pro Book" panose="020B0500060000020004" pitchFamily="34" charset="0"/>
              </a:rPr>
              <a:t>Lancing</a:t>
            </a:r>
            <a:r>
              <a:rPr lang="de-DE" dirty="0">
                <a:latin typeface="Imago Pro Book" panose="020B0500060000020004" pitchFamily="34" charset="0"/>
              </a:rPr>
              <a:t> </a:t>
            </a:r>
            <a:r>
              <a:rPr lang="de-DE" dirty="0" err="1">
                <a:latin typeface="Imago Pro Book" panose="020B0500060000020004" pitchFamily="34" charset="0"/>
              </a:rPr>
              <a:t>devices</a:t>
            </a:r>
            <a:endParaRPr lang="de-DE" dirty="0">
              <a:latin typeface="Imago Pro Book" panose="020B0500060000020004" pitchFamily="34" charset="0"/>
            </a:endParaRPr>
          </a:p>
          <a:p>
            <a:r>
              <a:rPr lang="de-DE" dirty="0">
                <a:latin typeface="Imago Pro Book" panose="020B0500060000020004" pitchFamily="34" charset="0"/>
              </a:rPr>
              <a:t>CGM/FGM</a:t>
            </a:r>
          </a:p>
          <a:p>
            <a:r>
              <a:rPr lang="de-DE" dirty="0">
                <a:latin typeface="Imago Pro Book" panose="020B0500060000020004" pitchFamily="34" charset="0"/>
              </a:rPr>
              <a:t>Smart </a:t>
            </a:r>
            <a:r>
              <a:rPr lang="de-DE" dirty="0" err="1">
                <a:latin typeface="Imago Pro Book" panose="020B0500060000020004" pitchFamily="34" charset="0"/>
              </a:rPr>
              <a:t>pens</a:t>
            </a:r>
            <a:endParaRPr lang="de-DE" dirty="0">
              <a:latin typeface="Imago Pro Book" panose="020B0500060000020004" pitchFamily="34" charset="0"/>
            </a:endParaRP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E1F893D9-E6AF-1E4E-91A3-F0C4F8FA37DC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4000" dirty="0">
                <a:latin typeface="Imago Pro Medium" panose="020B0500060000020004" pitchFamily="34" charset="0"/>
              </a:rPr>
              <a:t>SUMMARY </a:t>
            </a:r>
            <a:endParaRPr lang="de-DE" sz="4000" i="1" dirty="0">
              <a:latin typeface="Minion Pro Medium" panose="02040503050306020203" pitchFamily="18" charset="0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C8807CE6-B3ED-8B4F-B650-CED209874532}"/>
              </a:ext>
            </a:extLst>
          </p:cNvPr>
          <p:cNvSpPr/>
          <p:nvPr/>
        </p:nvSpPr>
        <p:spPr>
          <a:xfrm>
            <a:off x="838198" y="2098309"/>
            <a:ext cx="740229" cy="72163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6000" dirty="0">
                <a:latin typeface="Imago Pro Medium" panose="020B0500060000020004" pitchFamily="34" charset="0"/>
              </a:rPr>
              <a:t>!</a:t>
            </a: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C0E00B62-F1C3-924C-B257-321FDE8A2A0F}"/>
              </a:ext>
            </a:extLst>
          </p:cNvPr>
          <p:cNvSpPr txBox="1">
            <a:spLocks/>
          </p:cNvSpPr>
          <p:nvPr/>
        </p:nvSpPr>
        <p:spPr>
          <a:xfrm>
            <a:off x="6096000" y="3286857"/>
            <a:ext cx="4658362" cy="23722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latin typeface="Imago Pro Book" panose="020B0500060000020004" pitchFamily="34" charset="0"/>
              </a:rPr>
              <a:t>Pen </a:t>
            </a:r>
            <a:r>
              <a:rPr lang="de-DE" dirty="0" err="1">
                <a:latin typeface="Imago Pro Book" panose="020B0500060000020004" pitchFamily="34" charset="0"/>
              </a:rPr>
              <a:t>needles</a:t>
            </a:r>
            <a:endParaRPr lang="de-DE" dirty="0">
              <a:latin typeface="Imago Pro Book" panose="020B0500060000020004" pitchFamily="34" charset="0"/>
            </a:endParaRPr>
          </a:p>
          <a:p>
            <a:r>
              <a:rPr lang="de-DE" dirty="0">
                <a:latin typeface="Imago Pro Book" panose="020B0500060000020004" pitchFamily="34" charset="0"/>
              </a:rPr>
              <a:t>Insulin </a:t>
            </a:r>
            <a:r>
              <a:rPr lang="de-DE" dirty="0" err="1">
                <a:latin typeface="Imago Pro Book" panose="020B0500060000020004" pitchFamily="34" charset="0"/>
              </a:rPr>
              <a:t>pumps</a:t>
            </a:r>
            <a:endParaRPr lang="de-DE" dirty="0">
              <a:latin typeface="Imago Pro Book" panose="020B0500060000020004" pitchFamily="34" charset="0"/>
            </a:endParaRPr>
          </a:p>
          <a:p>
            <a:r>
              <a:rPr lang="de-DE" dirty="0">
                <a:latin typeface="Imago Pro Book" panose="020B0500060000020004" pitchFamily="34" charset="0"/>
              </a:rPr>
              <a:t>Infusion </a:t>
            </a:r>
            <a:r>
              <a:rPr lang="de-DE" dirty="0" err="1">
                <a:latin typeface="Imago Pro Book" panose="020B0500060000020004" pitchFamily="34" charset="0"/>
              </a:rPr>
              <a:t>sets</a:t>
            </a:r>
            <a:endParaRPr lang="de-DE" dirty="0">
              <a:latin typeface="Imago Pro Book" panose="020B0500060000020004" pitchFamily="34" charset="0"/>
            </a:endParaRPr>
          </a:p>
          <a:p>
            <a:r>
              <a:rPr lang="de-DE" dirty="0">
                <a:latin typeface="Imago Pro Book" panose="020B0500060000020004" pitchFamily="34" charset="0"/>
              </a:rPr>
              <a:t>Apps and</a:t>
            </a:r>
          </a:p>
          <a:p>
            <a:r>
              <a:rPr lang="de-DE" dirty="0">
                <a:latin typeface="Imago Pro Book" panose="020B0500060000020004" pitchFamily="34" charset="0"/>
              </a:rPr>
              <a:t>Software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C80843F1-7B22-E744-89B7-A25487FD62F8}"/>
              </a:ext>
            </a:extLst>
          </p:cNvPr>
          <p:cNvSpPr/>
          <p:nvPr/>
        </p:nvSpPr>
        <p:spPr>
          <a:xfrm>
            <a:off x="1861452" y="2011719"/>
            <a:ext cx="92964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b="1" dirty="0" err="1">
                <a:latin typeface="Imago Pro Medium" panose="020B0500060000020004" pitchFamily="34" charset="0"/>
              </a:rPr>
              <a:t>DiaMIND</a:t>
            </a:r>
            <a:r>
              <a:rPr lang="de-DE" sz="2800" b="1" dirty="0">
                <a:latin typeface="Imago Pro Medium" panose="020B0500060000020004" pitchFamily="34" charset="0"/>
              </a:rPr>
              <a:t> – THE </a:t>
            </a:r>
            <a:r>
              <a:rPr lang="de-DE" sz="2800" b="1" dirty="0" err="1">
                <a:latin typeface="Imago Pro Medium" panose="020B0500060000020004" pitchFamily="34" charset="0"/>
              </a:rPr>
              <a:t>tool</a:t>
            </a:r>
            <a:r>
              <a:rPr lang="de-DE" sz="2800" b="1" dirty="0">
                <a:latin typeface="Imago Pro Medium" panose="020B0500060000020004" pitchFamily="34" charset="0"/>
              </a:rPr>
              <a:t> </a:t>
            </a:r>
            <a:r>
              <a:rPr lang="de-DE" sz="2800" b="1" dirty="0" err="1">
                <a:latin typeface="Imago Pro Medium" panose="020B0500060000020004" pitchFamily="34" charset="0"/>
              </a:rPr>
              <a:t>for</a:t>
            </a:r>
            <a:r>
              <a:rPr lang="de-DE" sz="2800" b="1" dirty="0">
                <a:latin typeface="Imago Pro Medium" panose="020B0500060000020004" pitchFamily="34" charset="0"/>
              </a:rPr>
              <a:t> comparing all </a:t>
            </a:r>
            <a:r>
              <a:rPr lang="de-DE" sz="2800" b="1" dirty="0" err="1">
                <a:latin typeface="Imago Pro Medium" panose="020B0500060000020004" pitchFamily="34" charset="0"/>
              </a:rPr>
              <a:t>your</a:t>
            </a:r>
            <a:r>
              <a:rPr lang="de-DE" sz="2800" b="1" dirty="0">
                <a:latin typeface="Imago Pro Medium" panose="020B0500060000020004" pitchFamily="34" charset="0"/>
              </a:rPr>
              <a:t> </a:t>
            </a:r>
            <a:r>
              <a:rPr lang="de-DE" sz="2800" b="1" dirty="0" err="1">
                <a:latin typeface="Imago Pro Medium" panose="020B0500060000020004" pitchFamily="34" charset="0"/>
              </a:rPr>
              <a:t>products</a:t>
            </a:r>
            <a:r>
              <a:rPr lang="de-DE" sz="2800" b="1" dirty="0">
                <a:latin typeface="Imago Pro Medium" panose="020B0500060000020004" pitchFamily="34" charset="0"/>
              </a:rPr>
              <a:t> </a:t>
            </a:r>
          </a:p>
          <a:p>
            <a:r>
              <a:rPr lang="de-DE" sz="2800" b="1" dirty="0" err="1">
                <a:latin typeface="Imago Pro Medium" panose="020B0500060000020004" pitchFamily="34" charset="0"/>
              </a:rPr>
              <a:t>with</a:t>
            </a:r>
            <a:r>
              <a:rPr lang="de-DE" sz="2800" b="1" dirty="0">
                <a:latin typeface="Imago Pro Medium" panose="020B0500060000020004" pitchFamily="34" charset="0"/>
              </a:rPr>
              <a:t> </a:t>
            </a:r>
            <a:r>
              <a:rPr lang="de-DE" sz="2800" b="1" dirty="0" err="1">
                <a:latin typeface="Imago Pro Medium" panose="020B0500060000020004" pitchFamily="34" charset="0"/>
              </a:rPr>
              <a:t>the</a:t>
            </a:r>
            <a:r>
              <a:rPr lang="de-DE" sz="2800" b="1" dirty="0">
                <a:latin typeface="Imago Pro Medium" panose="020B0500060000020004" pitchFamily="34" charset="0"/>
              </a:rPr>
              <a:t> </a:t>
            </a:r>
            <a:r>
              <a:rPr lang="de-DE" sz="2800" b="1" dirty="0" err="1">
                <a:latin typeface="Imago Pro Medium" panose="020B0500060000020004" pitchFamily="34" charset="0"/>
              </a:rPr>
              <a:t>competition</a:t>
            </a:r>
            <a:endParaRPr lang="de-DE" sz="2800" b="1" dirty="0">
              <a:latin typeface="Imago Pro Medium" panose="020B050006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9371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1C9DCE74-AA9D-5548-816D-03770BB081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3471"/>
            <a:ext cx="12192000" cy="1698171"/>
          </a:xfrm>
          <a:prstGeom prst="rect">
            <a:avLst/>
          </a:pr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E385FF8-6316-4C41-86B8-F2CC0D5A5B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0453" y="3076997"/>
            <a:ext cx="7518400" cy="1741403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de-DE" dirty="0">
                <a:latin typeface="Imago Pro Book" panose="020B0500060000020004" pitchFamily="34" charset="0"/>
              </a:rPr>
              <a:t>… </a:t>
            </a:r>
            <a:r>
              <a:rPr lang="de-DE" dirty="0" err="1">
                <a:latin typeface="Imago Pro Book" panose="020B0500060000020004" pitchFamily="34" charset="0"/>
              </a:rPr>
              <a:t>evaluating</a:t>
            </a:r>
            <a:r>
              <a:rPr lang="de-DE" dirty="0">
                <a:latin typeface="Imago Pro Book" panose="020B0500060000020004" pitchFamily="34" charset="0"/>
              </a:rPr>
              <a:t> </a:t>
            </a:r>
            <a:r>
              <a:rPr lang="de-DE" dirty="0" err="1">
                <a:latin typeface="Imago Pro Book" panose="020B0500060000020004" pitchFamily="34" charset="0"/>
              </a:rPr>
              <a:t>product</a:t>
            </a:r>
            <a:r>
              <a:rPr lang="de-DE" dirty="0">
                <a:latin typeface="Imago Pro Book" panose="020B0500060000020004" pitchFamily="34" charset="0"/>
              </a:rPr>
              <a:t> </a:t>
            </a:r>
            <a:r>
              <a:rPr lang="de-DE" dirty="0" err="1">
                <a:latin typeface="Imago Pro Book" panose="020B0500060000020004" pitchFamily="34" charset="0"/>
              </a:rPr>
              <a:t>characteristics</a:t>
            </a:r>
            <a:endParaRPr lang="de-DE" dirty="0">
              <a:latin typeface="Imago Pro Book" panose="020B0500060000020004" pitchFamily="34" charset="0"/>
            </a:endParaRPr>
          </a:p>
          <a:p>
            <a:pPr marL="514350" indent="-514350">
              <a:buAutoNum type="arabicPeriod"/>
            </a:pPr>
            <a:r>
              <a:rPr lang="de-DE" dirty="0">
                <a:latin typeface="Imago Pro Book" panose="020B0500060000020004" pitchFamily="34" charset="0"/>
              </a:rPr>
              <a:t>… </a:t>
            </a:r>
            <a:r>
              <a:rPr lang="de-DE" dirty="0" err="1">
                <a:latin typeface="Imago Pro Book" panose="020B0500060000020004" pitchFamily="34" charset="0"/>
              </a:rPr>
              <a:t>identifying</a:t>
            </a:r>
            <a:r>
              <a:rPr lang="de-DE" dirty="0">
                <a:latin typeface="Imago Pro Book" panose="020B0500060000020004" pitchFamily="34" charset="0"/>
              </a:rPr>
              <a:t> </a:t>
            </a:r>
            <a:r>
              <a:rPr lang="de-DE" dirty="0" err="1">
                <a:latin typeface="Imago Pro Book" panose="020B0500060000020004" pitchFamily="34" charset="0"/>
              </a:rPr>
              <a:t>strengths</a:t>
            </a:r>
            <a:r>
              <a:rPr lang="de-DE" dirty="0">
                <a:latin typeface="Imago Pro Book" panose="020B0500060000020004" pitchFamily="34" charset="0"/>
              </a:rPr>
              <a:t> (</a:t>
            </a:r>
            <a:r>
              <a:rPr lang="de-DE" dirty="0" err="1">
                <a:latin typeface="Imago Pro Book" panose="020B0500060000020004" pitchFamily="34" charset="0"/>
              </a:rPr>
              <a:t>and</a:t>
            </a:r>
            <a:r>
              <a:rPr lang="de-DE" dirty="0">
                <a:latin typeface="Imago Pro Book" panose="020B0500060000020004" pitchFamily="34" charset="0"/>
              </a:rPr>
              <a:t> </a:t>
            </a:r>
            <a:r>
              <a:rPr lang="de-DE" dirty="0" err="1">
                <a:latin typeface="Imago Pro Book" panose="020B0500060000020004" pitchFamily="34" charset="0"/>
              </a:rPr>
              <a:t>weaknesses</a:t>
            </a:r>
            <a:r>
              <a:rPr lang="de-DE" dirty="0">
                <a:latin typeface="Imago Pro Book" panose="020B0500060000020004" pitchFamily="34" charset="0"/>
              </a:rPr>
              <a:t>)</a:t>
            </a:r>
          </a:p>
          <a:p>
            <a:pPr marL="514350" indent="-514350">
              <a:buAutoNum type="arabicPeriod"/>
            </a:pPr>
            <a:r>
              <a:rPr lang="de-DE" dirty="0">
                <a:latin typeface="Imago Pro Book" panose="020B0500060000020004" pitchFamily="34" charset="0"/>
              </a:rPr>
              <a:t>… </a:t>
            </a:r>
            <a:r>
              <a:rPr lang="de-DE" dirty="0" err="1">
                <a:latin typeface="Imago Pro Book" panose="020B0500060000020004" pitchFamily="34" charset="0"/>
              </a:rPr>
              <a:t>building</a:t>
            </a:r>
            <a:r>
              <a:rPr lang="de-DE" dirty="0">
                <a:latin typeface="Imago Pro Book" panose="020B0500060000020004" pitchFamily="34" charset="0"/>
              </a:rPr>
              <a:t> a </a:t>
            </a:r>
            <a:r>
              <a:rPr lang="de-DE" dirty="0" err="1">
                <a:latin typeface="Imago Pro Book" panose="020B0500060000020004" pitchFamily="34" charset="0"/>
              </a:rPr>
              <a:t>story</a:t>
            </a:r>
            <a:r>
              <a:rPr lang="de-DE" dirty="0">
                <a:latin typeface="Imago Pro Book" panose="020B0500060000020004" pitchFamily="34" charset="0"/>
              </a:rPr>
              <a:t> on </a:t>
            </a:r>
            <a:r>
              <a:rPr lang="de-DE" dirty="0" err="1">
                <a:latin typeface="Imago Pro Book" panose="020B0500060000020004" pitchFamily="34" charset="0"/>
              </a:rPr>
              <a:t>the</a:t>
            </a:r>
            <a:r>
              <a:rPr lang="de-DE" dirty="0">
                <a:latin typeface="Imago Pro Book" panose="020B0500060000020004" pitchFamily="34" charset="0"/>
              </a:rPr>
              <a:t> </a:t>
            </a:r>
            <a:r>
              <a:rPr lang="de-DE" dirty="0" err="1">
                <a:latin typeface="Imago Pro Book" panose="020B0500060000020004" pitchFamily="34" charset="0"/>
              </a:rPr>
              <a:t>findings</a:t>
            </a:r>
            <a:endParaRPr lang="de-DE" dirty="0">
              <a:latin typeface="Imago Pro Book" panose="020B0500060000020004" pitchFamily="34" charset="0"/>
            </a:endParaRPr>
          </a:p>
          <a:p>
            <a:endParaRPr lang="de-DE" dirty="0">
              <a:latin typeface="Imago Pro Book" panose="020B0500060000020004" pitchFamily="34" charset="0"/>
            </a:endParaRP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E56822DB-8B27-FC40-971C-F8B4F8868DB9}"/>
              </a:ext>
            </a:extLst>
          </p:cNvPr>
          <p:cNvSpPr txBox="1">
            <a:spLocks/>
          </p:cNvSpPr>
          <p:nvPr/>
        </p:nvSpPr>
        <p:spPr>
          <a:xfrm>
            <a:off x="1861453" y="3062007"/>
            <a:ext cx="716494" cy="23722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dirty="0" err="1">
                <a:latin typeface="Imago Pro Book" panose="020B0500060000020004" pitchFamily="34" charset="0"/>
              </a:rPr>
              <a:t>for</a:t>
            </a:r>
            <a:endParaRPr lang="de-DE" dirty="0">
              <a:latin typeface="Imago Pro Book" panose="020B0500060000020004" pitchFamily="34" charset="0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D3AA0285-7FD4-4C4D-BECF-36E3709A3782}"/>
              </a:ext>
            </a:extLst>
          </p:cNvPr>
          <p:cNvSpPr/>
          <p:nvPr/>
        </p:nvSpPr>
        <p:spPr>
          <a:xfrm>
            <a:off x="838198" y="2098309"/>
            <a:ext cx="740229" cy="72163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6000" dirty="0">
                <a:latin typeface="Imago Pro Medium" panose="020B0500060000020004" pitchFamily="34" charset="0"/>
              </a:rPr>
              <a:t>!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4D8BD4EA-F85B-F240-B2A5-0E1C9B6ECDAB}"/>
              </a:ext>
            </a:extLst>
          </p:cNvPr>
          <p:cNvSpPr/>
          <p:nvPr/>
        </p:nvSpPr>
        <p:spPr>
          <a:xfrm>
            <a:off x="1861452" y="2011719"/>
            <a:ext cx="92964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b="1" dirty="0" err="1">
                <a:latin typeface="Imago Pro Medium" panose="020B0500060000020004" pitchFamily="34" charset="0"/>
              </a:rPr>
              <a:t>DiaMIND</a:t>
            </a:r>
            <a:r>
              <a:rPr lang="de-DE" sz="2800" b="1" dirty="0">
                <a:latin typeface="Imago Pro Medium" panose="020B0500060000020004" pitchFamily="34" charset="0"/>
              </a:rPr>
              <a:t> – THE </a:t>
            </a:r>
            <a:r>
              <a:rPr lang="de-DE" sz="2800" b="1" dirty="0" err="1">
                <a:latin typeface="Imago Pro Medium" panose="020B0500060000020004" pitchFamily="34" charset="0"/>
              </a:rPr>
              <a:t>tool</a:t>
            </a:r>
            <a:r>
              <a:rPr lang="de-DE" sz="2800" b="1" dirty="0">
                <a:latin typeface="Imago Pro Medium" panose="020B0500060000020004" pitchFamily="34" charset="0"/>
              </a:rPr>
              <a:t> </a:t>
            </a:r>
            <a:r>
              <a:rPr lang="de-DE" sz="2800" b="1" dirty="0" err="1">
                <a:latin typeface="Imago Pro Medium" panose="020B0500060000020004" pitchFamily="34" charset="0"/>
              </a:rPr>
              <a:t>for</a:t>
            </a:r>
            <a:r>
              <a:rPr lang="de-DE" sz="2800" b="1" dirty="0">
                <a:latin typeface="Imago Pro Medium" panose="020B0500060000020004" pitchFamily="34" charset="0"/>
              </a:rPr>
              <a:t> comparing all </a:t>
            </a:r>
            <a:r>
              <a:rPr lang="de-DE" sz="2800" b="1" dirty="0" err="1">
                <a:latin typeface="Imago Pro Medium" panose="020B0500060000020004" pitchFamily="34" charset="0"/>
              </a:rPr>
              <a:t>your</a:t>
            </a:r>
            <a:r>
              <a:rPr lang="de-DE" sz="2800" b="1" dirty="0">
                <a:latin typeface="Imago Pro Medium" panose="020B0500060000020004" pitchFamily="34" charset="0"/>
              </a:rPr>
              <a:t> </a:t>
            </a:r>
            <a:r>
              <a:rPr lang="de-DE" sz="2800" b="1" dirty="0" err="1">
                <a:latin typeface="Imago Pro Medium" panose="020B0500060000020004" pitchFamily="34" charset="0"/>
              </a:rPr>
              <a:t>products</a:t>
            </a:r>
            <a:r>
              <a:rPr lang="de-DE" sz="2800" b="1" dirty="0">
                <a:latin typeface="Imago Pro Medium" panose="020B0500060000020004" pitchFamily="34" charset="0"/>
              </a:rPr>
              <a:t> </a:t>
            </a:r>
          </a:p>
          <a:p>
            <a:r>
              <a:rPr lang="de-DE" sz="2800" b="1" dirty="0" err="1">
                <a:latin typeface="Imago Pro Medium" panose="020B0500060000020004" pitchFamily="34" charset="0"/>
              </a:rPr>
              <a:t>with</a:t>
            </a:r>
            <a:r>
              <a:rPr lang="de-DE" sz="2800" b="1" dirty="0">
                <a:latin typeface="Imago Pro Medium" panose="020B0500060000020004" pitchFamily="34" charset="0"/>
              </a:rPr>
              <a:t> </a:t>
            </a:r>
            <a:r>
              <a:rPr lang="de-DE" sz="2800" b="1" dirty="0" err="1">
                <a:latin typeface="Imago Pro Medium" panose="020B0500060000020004" pitchFamily="34" charset="0"/>
              </a:rPr>
              <a:t>the</a:t>
            </a:r>
            <a:r>
              <a:rPr lang="de-DE" sz="2800" b="1" dirty="0">
                <a:latin typeface="Imago Pro Medium" panose="020B0500060000020004" pitchFamily="34" charset="0"/>
              </a:rPr>
              <a:t> </a:t>
            </a:r>
            <a:r>
              <a:rPr lang="de-DE" sz="2800" b="1" dirty="0" err="1">
                <a:latin typeface="Imago Pro Medium" panose="020B0500060000020004" pitchFamily="34" charset="0"/>
              </a:rPr>
              <a:t>competition</a:t>
            </a:r>
            <a:endParaRPr lang="de-DE" sz="2800" b="1" dirty="0">
              <a:latin typeface="Imago Pro Medium" panose="020B0500060000020004" pitchFamily="34" charset="0"/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1B3003AD-8AA7-324C-A16B-A506AF19F96C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4000" dirty="0">
                <a:latin typeface="Imago Pro Medium" panose="020B0500060000020004" pitchFamily="34" charset="0"/>
              </a:rPr>
              <a:t>SUMMARY </a:t>
            </a:r>
            <a:endParaRPr lang="de-DE" sz="4000" i="1" dirty="0">
              <a:latin typeface="Minion Pro Medium" panose="02040503050306020203" pitchFamily="18" charset="0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C0D8E720-0A9F-40EE-9960-9D5393A641BE}"/>
              </a:ext>
            </a:extLst>
          </p:cNvPr>
          <p:cNvSpPr/>
          <p:nvPr/>
        </p:nvSpPr>
        <p:spPr>
          <a:xfrm>
            <a:off x="797689" y="4850170"/>
            <a:ext cx="740229" cy="72163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6000" dirty="0">
                <a:latin typeface="Imago Pro Medium" panose="020B0500060000020004" pitchFamily="34" charset="0"/>
              </a:rPr>
              <a:t>!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A37D1153-CFDC-4B73-927D-BB8786F7A708}"/>
              </a:ext>
            </a:extLst>
          </p:cNvPr>
          <p:cNvSpPr/>
          <p:nvPr/>
        </p:nvSpPr>
        <p:spPr>
          <a:xfrm>
            <a:off x="1861451" y="4733932"/>
            <a:ext cx="929640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latin typeface="Imago Pro Medium" panose="020B0500060000020004" pitchFamily="34" charset="0"/>
              </a:rPr>
              <a:t>Plus:</a:t>
            </a:r>
            <a:br>
              <a:rPr lang="en-US" sz="2800">
                <a:latin typeface="Imago Pro Medium" panose="020B0500060000020004" pitchFamily="34" charset="0"/>
              </a:rPr>
            </a:br>
            <a:r>
              <a:rPr lang="en-US" sz="2800">
                <a:latin typeface="Imago Pro Medium" panose="020B0500060000020004" pitchFamily="34" charset="0"/>
              </a:rPr>
              <a:t>- information about recalls and performance publications</a:t>
            </a:r>
            <a:br>
              <a:rPr lang="en-US" sz="2800">
                <a:latin typeface="Imago Pro Medium" panose="020B0500060000020004" pitchFamily="34" charset="0"/>
              </a:rPr>
            </a:br>
            <a:r>
              <a:rPr lang="en-US" sz="2800">
                <a:latin typeface="Imago Pro Medium" panose="020B0500060000020004" pitchFamily="34" charset="0"/>
              </a:rPr>
              <a:t>- „save favorite“ feature</a:t>
            </a:r>
            <a:br>
              <a:rPr lang="en-US" sz="2800">
                <a:latin typeface="Imago Pro Medium" panose="020B0500060000020004" pitchFamily="34" charset="0"/>
              </a:rPr>
            </a:br>
            <a:r>
              <a:rPr lang="en-US" sz="2800">
                <a:latin typeface="Imago Pro Medium" panose="020B0500060000020004" pitchFamily="34" charset="0"/>
              </a:rPr>
              <a:t>- „export to Excel“ feature</a:t>
            </a:r>
          </a:p>
        </p:txBody>
      </p:sp>
    </p:spTree>
    <p:extLst>
      <p:ext uri="{BB962C8B-B14F-4D97-AF65-F5344CB8AC3E}">
        <p14:creationId xmlns:p14="http://schemas.microsoft.com/office/powerpoint/2010/main" val="34270930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D3FA7048-23B4-3048-AB9B-1462E0A78B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046"/>
            <a:ext cx="12192000" cy="6863046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D1E1198E-4E2C-B342-9A76-1A6AA995E2D7}"/>
              </a:ext>
            </a:extLst>
          </p:cNvPr>
          <p:cNvSpPr txBox="1">
            <a:spLocks/>
          </p:cNvSpPr>
          <p:nvPr/>
        </p:nvSpPr>
        <p:spPr>
          <a:xfrm>
            <a:off x="419100" y="2011717"/>
            <a:ext cx="8694783" cy="8865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>
                <a:latin typeface="Imago Pro Medium" panose="020B0500060000020004" pitchFamily="34" charset="0"/>
              </a:rPr>
              <a:t>THANK YOU FOR YOUR ATTENTION.</a:t>
            </a:r>
          </a:p>
        </p:txBody>
      </p:sp>
      <p:sp>
        <p:nvSpPr>
          <p:cNvPr id="6" name="Untertitel 2">
            <a:extLst>
              <a:ext uri="{FF2B5EF4-FFF2-40B4-BE49-F238E27FC236}">
                <a16:creationId xmlns:a16="http://schemas.microsoft.com/office/drawing/2014/main" id="{70219151-4BF5-494A-B4C1-36256547C8B7}"/>
              </a:ext>
            </a:extLst>
          </p:cNvPr>
          <p:cNvSpPr txBox="1">
            <a:spLocks/>
          </p:cNvSpPr>
          <p:nvPr/>
        </p:nvSpPr>
        <p:spPr>
          <a:xfrm>
            <a:off x="419250" y="2731973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3200" i="1" dirty="0">
                <a:solidFill>
                  <a:schemeClr val="bg1">
                    <a:lumMod val="50000"/>
                  </a:schemeClr>
                </a:solidFill>
                <a:latin typeface="Minion Pro Medium" panose="02040503050306020203" pitchFamily="18" charset="0"/>
              </a:rPr>
              <a:t>Comparing </a:t>
            </a:r>
            <a:r>
              <a:rPr lang="de-DE" sz="3200" i="1" dirty="0" err="1">
                <a:solidFill>
                  <a:schemeClr val="bg1">
                    <a:lumMod val="50000"/>
                  </a:schemeClr>
                </a:solidFill>
                <a:latin typeface="Minion Pro Medium" panose="02040503050306020203" pitchFamily="18" charset="0"/>
              </a:rPr>
              <a:t>product</a:t>
            </a:r>
            <a:r>
              <a:rPr lang="de-DE" sz="3200" i="1" dirty="0">
                <a:solidFill>
                  <a:schemeClr val="bg1">
                    <a:lumMod val="50000"/>
                  </a:schemeClr>
                </a:solidFill>
                <a:latin typeface="Minion Pro Medium" panose="02040503050306020203" pitchFamily="18" charset="0"/>
              </a:rPr>
              <a:t> </a:t>
            </a:r>
            <a:r>
              <a:rPr lang="de-DE" sz="3200" i="1" dirty="0" err="1">
                <a:solidFill>
                  <a:schemeClr val="bg1">
                    <a:lumMod val="50000"/>
                  </a:schemeClr>
                </a:solidFill>
                <a:latin typeface="Minion Pro Medium" panose="02040503050306020203" pitchFamily="18" charset="0"/>
              </a:rPr>
              <a:t>characteristics</a:t>
            </a:r>
            <a:r>
              <a:rPr lang="de-DE" sz="3200" i="1" dirty="0">
                <a:solidFill>
                  <a:schemeClr val="bg1">
                    <a:lumMod val="50000"/>
                  </a:schemeClr>
                </a:solidFill>
                <a:latin typeface="Minion Pro Medium" panose="02040503050306020203" pitchFamily="18" charset="0"/>
              </a:rPr>
              <a:t> </a:t>
            </a:r>
            <a:r>
              <a:rPr lang="de-DE" sz="3200" i="1" dirty="0" err="1">
                <a:solidFill>
                  <a:schemeClr val="bg1">
                    <a:lumMod val="50000"/>
                  </a:schemeClr>
                </a:solidFill>
                <a:latin typeface="Minion Pro Medium" panose="02040503050306020203" pitchFamily="18" charset="0"/>
              </a:rPr>
              <a:t>specifically</a:t>
            </a:r>
            <a:r>
              <a:rPr lang="de-DE" sz="3200" i="1" dirty="0">
                <a:solidFill>
                  <a:schemeClr val="bg1">
                    <a:lumMod val="50000"/>
                  </a:schemeClr>
                </a:solidFill>
                <a:latin typeface="Minion Pro Medium" panose="02040503050306020203" pitchFamily="18" charset="0"/>
              </a:rPr>
              <a:t> </a:t>
            </a:r>
            <a:r>
              <a:rPr lang="de-DE" sz="3200" i="1" dirty="0" err="1">
                <a:solidFill>
                  <a:schemeClr val="bg1">
                    <a:lumMod val="50000"/>
                  </a:schemeClr>
                </a:solidFill>
                <a:latin typeface="Minion Pro Medium" panose="02040503050306020203" pitchFamily="18" charset="0"/>
              </a:rPr>
              <a:t>with</a:t>
            </a:r>
            <a:r>
              <a:rPr lang="de-DE" sz="3200" i="1" dirty="0">
                <a:solidFill>
                  <a:schemeClr val="bg1">
                    <a:lumMod val="50000"/>
                  </a:schemeClr>
                </a:solidFill>
                <a:latin typeface="Minion Pro Medium" panose="02040503050306020203" pitchFamily="18" charset="0"/>
              </a:rPr>
              <a:t> </a:t>
            </a:r>
            <a:br>
              <a:rPr lang="de-DE" sz="3200" i="1" dirty="0">
                <a:solidFill>
                  <a:schemeClr val="bg1">
                    <a:lumMod val="50000"/>
                  </a:schemeClr>
                </a:solidFill>
                <a:latin typeface="Minion Pro Medium" panose="02040503050306020203" pitchFamily="18" charset="0"/>
              </a:rPr>
            </a:br>
            <a:r>
              <a:rPr lang="de-DE" sz="3200" i="1" dirty="0" err="1">
                <a:solidFill>
                  <a:schemeClr val="bg1">
                    <a:lumMod val="50000"/>
                  </a:schemeClr>
                </a:solidFill>
                <a:latin typeface="Minion Pro Medium" panose="02040503050306020203" pitchFamily="18" charset="0"/>
              </a:rPr>
              <a:t>DiaMIND</a:t>
            </a:r>
            <a:r>
              <a:rPr lang="de-DE" sz="3200" i="1" dirty="0">
                <a:solidFill>
                  <a:schemeClr val="bg1">
                    <a:lumMod val="50000"/>
                  </a:schemeClr>
                </a:solidFill>
                <a:latin typeface="Minion Pro Medium" panose="02040503050306020203" pitchFamily="18" charset="0"/>
              </a:rPr>
              <a:t> </a:t>
            </a:r>
            <a:r>
              <a:rPr lang="de-DE" sz="3200" i="1" dirty="0" err="1">
                <a:solidFill>
                  <a:schemeClr val="bg1">
                    <a:lumMod val="50000"/>
                  </a:schemeClr>
                </a:solidFill>
                <a:latin typeface="Minion Pro Medium" panose="02040503050306020203" pitchFamily="18" charset="0"/>
              </a:rPr>
              <a:t>can</a:t>
            </a:r>
            <a:r>
              <a:rPr lang="de-DE" sz="3200" i="1" dirty="0">
                <a:solidFill>
                  <a:schemeClr val="bg1">
                    <a:lumMod val="50000"/>
                  </a:schemeClr>
                </a:solidFill>
                <a:latin typeface="Minion Pro Medium" panose="02040503050306020203" pitchFamily="18" charset="0"/>
              </a:rPr>
              <a:t> </a:t>
            </a:r>
            <a:r>
              <a:rPr lang="de-DE" sz="3200" i="1" dirty="0" err="1">
                <a:solidFill>
                  <a:schemeClr val="bg1">
                    <a:lumMod val="50000"/>
                  </a:schemeClr>
                </a:solidFill>
                <a:latin typeface="Minion Pro Medium" panose="02040503050306020203" pitchFamily="18" charset="0"/>
              </a:rPr>
              <a:t>maximize</a:t>
            </a:r>
            <a:r>
              <a:rPr lang="de-DE" sz="3200" i="1" dirty="0">
                <a:solidFill>
                  <a:schemeClr val="bg1">
                    <a:lumMod val="50000"/>
                  </a:schemeClr>
                </a:solidFill>
                <a:latin typeface="Minion Pro Medium" panose="02040503050306020203" pitchFamily="18" charset="0"/>
              </a:rPr>
              <a:t> </a:t>
            </a:r>
            <a:r>
              <a:rPr lang="de-DE" sz="3200" i="1" dirty="0" err="1">
                <a:solidFill>
                  <a:schemeClr val="bg1">
                    <a:lumMod val="50000"/>
                  </a:schemeClr>
                </a:solidFill>
                <a:latin typeface="Minion Pro Medium" panose="02040503050306020203" pitchFamily="18" charset="0"/>
              </a:rPr>
              <a:t>your</a:t>
            </a:r>
            <a:r>
              <a:rPr lang="de-DE" sz="3200" i="1" dirty="0">
                <a:solidFill>
                  <a:schemeClr val="bg1">
                    <a:lumMod val="50000"/>
                  </a:schemeClr>
                </a:solidFill>
                <a:latin typeface="Minion Pro Medium" panose="02040503050306020203" pitchFamily="18" charset="0"/>
              </a:rPr>
              <a:t> </a:t>
            </a:r>
            <a:r>
              <a:rPr lang="de-DE" sz="3200" i="1" dirty="0" err="1">
                <a:solidFill>
                  <a:schemeClr val="bg1">
                    <a:lumMod val="50000"/>
                  </a:schemeClr>
                </a:solidFill>
                <a:latin typeface="Minion Pro Medium" panose="02040503050306020203" pitchFamily="18" charset="0"/>
              </a:rPr>
              <a:t>competitive</a:t>
            </a:r>
            <a:r>
              <a:rPr lang="de-DE" sz="3200" i="1" dirty="0">
                <a:solidFill>
                  <a:schemeClr val="bg1">
                    <a:lumMod val="50000"/>
                  </a:schemeClr>
                </a:solidFill>
                <a:latin typeface="Minion Pro Medium" panose="02040503050306020203" pitchFamily="18" charset="0"/>
              </a:rPr>
              <a:t> </a:t>
            </a:r>
            <a:r>
              <a:rPr lang="de-DE" sz="3200" i="1" dirty="0" err="1">
                <a:solidFill>
                  <a:schemeClr val="bg1">
                    <a:lumMod val="50000"/>
                  </a:schemeClr>
                </a:solidFill>
                <a:latin typeface="Minion Pro Medium" panose="02040503050306020203" pitchFamily="18" charset="0"/>
              </a:rPr>
              <a:t>edge</a:t>
            </a:r>
            <a:r>
              <a:rPr lang="de-DE" sz="3200" i="1" dirty="0">
                <a:solidFill>
                  <a:schemeClr val="bg1">
                    <a:lumMod val="50000"/>
                  </a:schemeClr>
                </a:solidFill>
                <a:latin typeface="Minion Pro Medium" panose="02040503050306020203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787122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997C2499-F5DD-F747-9AB9-1846B67AB3A7}"/>
              </a:ext>
            </a:extLst>
          </p:cNvPr>
          <p:cNvSpPr/>
          <p:nvPr/>
        </p:nvSpPr>
        <p:spPr>
          <a:xfrm>
            <a:off x="0" y="174169"/>
            <a:ext cx="12192000" cy="169817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4D16E1A-CDFA-4E43-AA04-483AE5129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dirty="0">
                <a:latin typeface="Imago Pro Medium" panose="020B0500060000020004" pitchFamily="34" charset="0"/>
              </a:rPr>
              <a:t>AGENDA </a:t>
            </a:r>
            <a:br>
              <a:rPr lang="de-DE" dirty="0">
                <a:latin typeface="Imago Pro Book" panose="020B0500060000020004" pitchFamily="34" charset="0"/>
              </a:rPr>
            </a:br>
            <a:r>
              <a:rPr lang="de-DE" sz="2800" i="1" dirty="0" err="1">
                <a:latin typeface="Minion Pro Medium" panose="02040503050306020203" pitchFamily="18" charset="0"/>
              </a:rPr>
              <a:t>for</a:t>
            </a:r>
            <a:r>
              <a:rPr lang="de-DE" sz="2800" i="1" dirty="0">
                <a:latin typeface="Minion Pro Medium" panose="02040503050306020203" pitchFamily="18" charset="0"/>
              </a:rPr>
              <a:t> </a:t>
            </a:r>
            <a:r>
              <a:rPr lang="de-DE" sz="2800" i="1" dirty="0" err="1">
                <a:latin typeface="Minion Pro Medium" panose="02040503050306020203" pitchFamily="18" charset="0"/>
              </a:rPr>
              <a:t>the</a:t>
            </a:r>
            <a:r>
              <a:rPr lang="de-DE" sz="2800" i="1" dirty="0">
                <a:latin typeface="Minion Pro Medium" panose="02040503050306020203" pitchFamily="18" charset="0"/>
              </a:rPr>
              <a:t> </a:t>
            </a:r>
            <a:r>
              <a:rPr lang="de-DE" sz="2800" i="1" dirty="0" err="1">
                <a:latin typeface="Minion Pro Medium" panose="02040503050306020203" pitchFamily="18" charset="0"/>
              </a:rPr>
              <a:t>next</a:t>
            </a:r>
            <a:r>
              <a:rPr lang="de-DE" sz="2800" i="1" dirty="0">
                <a:latin typeface="Minion Pro Medium" panose="02040503050306020203" pitchFamily="18" charset="0"/>
              </a:rPr>
              <a:t> 30 </a:t>
            </a:r>
            <a:r>
              <a:rPr lang="de-DE" sz="2800" i="1" dirty="0" err="1">
                <a:latin typeface="Minion Pro Medium" panose="02040503050306020203" pitchFamily="18" charset="0"/>
              </a:rPr>
              <a:t>minutes</a:t>
            </a:r>
            <a:endParaRPr lang="de-DE" sz="2800" i="1" dirty="0">
              <a:latin typeface="Minion Pro Medium" panose="02040503050306020203" pitchFamily="18" charset="0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EB46FFEF-FDD2-F345-826F-103FC6FF9CEE}"/>
              </a:ext>
            </a:extLst>
          </p:cNvPr>
          <p:cNvSpPr/>
          <p:nvPr/>
        </p:nvSpPr>
        <p:spPr>
          <a:xfrm>
            <a:off x="838200" y="2097775"/>
            <a:ext cx="740229" cy="72163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6000" dirty="0">
                <a:latin typeface="Imago Pro Medium" panose="020B0500060000020004" pitchFamily="34" charset="0"/>
              </a:rPr>
              <a:t>1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6246AF8A-3883-6746-B6C4-E80FBB31457C}"/>
              </a:ext>
            </a:extLst>
          </p:cNvPr>
          <p:cNvSpPr/>
          <p:nvPr/>
        </p:nvSpPr>
        <p:spPr>
          <a:xfrm>
            <a:off x="838201" y="3008871"/>
            <a:ext cx="740229" cy="72163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6000" dirty="0">
                <a:latin typeface="Imago Pro Medium" panose="020B0500060000020004" pitchFamily="34" charset="0"/>
              </a:rPr>
              <a:t>2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9F065D04-02FD-D742-A36B-0452F739670E}"/>
              </a:ext>
            </a:extLst>
          </p:cNvPr>
          <p:cNvSpPr/>
          <p:nvPr/>
        </p:nvSpPr>
        <p:spPr>
          <a:xfrm>
            <a:off x="838200" y="3884782"/>
            <a:ext cx="740229" cy="72163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6000" dirty="0">
                <a:latin typeface="Imago Pro Medium" panose="020B0500060000020004" pitchFamily="34" charset="0"/>
              </a:rPr>
              <a:t>3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5499228D-E7B3-3842-9DEB-BEE7CA4E09DD}"/>
              </a:ext>
            </a:extLst>
          </p:cNvPr>
          <p:cNvSpPr/>
          <p:nvPr/>
        </p:nvSpPr>
        <p:spPr>
          <a:xfrm>
            <a:off x="838196" y="4725508"/>
            <a:ext cx="740229" cy="72163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6000" dirty="0">
                <a:latin typeface="Imago Pro Medium" panose="020B0500060000020004" pitchFamily="34" charset="0"/>
              </a:rPr>
              <a:t>4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0032E23B-718F-E54B-86E9-140126615062}"/>
              </a:ext>
            </a:extLst>
          </p:cNvPr>
          <p:cNvSpPr/>
          <p:nvPr/>
        </p:nvSpPr>
        <p:spPr>
          <a:xfrm>
            <a:off x="1861454" y="2044960"/>
            <a:ext cx="1025882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600" dirty="0">
                <a:latin typeface="Imago Pro Book" panose="020B0500060000020004" pitchFamily="34" charset="0"/>
              </a:rPr>
              <a:t>Day-</a:t>
            </a:r>
            <a:r>
              <a:rPr lang="de-DE" sz="2600" dirty="0" err="1">
                <a:latin typeface="Imago Pro Book" panose="020B0500060000020004" pitchFamily="34" charset="0"/>
              </a:rPr>
              <a:t>to</a:t>
            </a:r>
            <a:r>
              <a:rPr lang="de-DE" sz="2600" dirty="0">
                <a:latin typeface="Imago Pro Book" panose="020B0500060000020004" pitchFamily="34" charset="0"/>
              </a:rPr>
              <a:t>-</a:t>
            </a:r>
            <a:r>
              <a:rPr lang="de-DE" sz="2600" dirty="0" err="1">
                <a:latin typeface="Imago Pro Book" panose="020B0500060000020004" pitchFamily="34" charset="0"/>
              </a:rPr>
              <a:t>day</a:t>
            </a:r>
            <a:r>
              <a:rPr lang="de-DE" sz="2600" dirty="0">
                <a:latin typeface="Imago Pro Book" panose="020B0500060000020004" pitchFamily="34" charset="0"/>
              </a:rPr>
              <a:t> </a:t>
            </a:r>
            <a:r>
              <a:rPr lang="de-DE" sz="2600" dirty="0" err="1">
                <a:latin typeface="Imago Pro Book" panose="020B0500060000020004" pitchFamily="34" charset="0"/>
              </a:rPr>
              <a:t>business</a:t>
            </a:r>
            <a:r>
              <a:rPr lang="de-DE" sz="2600" dirty="0">
                <a:latin typeface="Imago Pro Book" panose="020B0500060000020004" pitchFamily="34" charset="0"/>
              </a:rPr>
              <a:t> </a:t>
            </a:r>
            <a:r>
              <a:rPr lang="de-DE" sz="2600" dirty="0" err="1">
                <a:latin typeface="Imago Pro Book" panose="020B0500060000020004" pitchFamily="34" charset="0"/>
              </a:rPr>
              <a:t>situations</a:t>
            </a:r>
            <a:r>
              <a:rPr lang="de-DE" sz="2600" dirty="0">
                <a:latin typeface="Imago Pro Book" panose="020B0500060000020004" pitchFamily="34" charset="0"/>
              </a:rPr>
              <a:t> </a:t>
            </a:r>
            <a:r>
              <a:rPr lang="de-DE" sz="2600" dirty="0" err="1">
                <a:latin typeface="Imago Pro Book" panose="020B0500060000020004" pitchFamily="34" charset="0"/>
              </a:rPr>
              <a:t>that</a:t>
            </a:r>
            <a:r>
              <a:rPr lang="de-DE" sz="2600" dirty="0">
                <a:latin typeface="Imago Pro Book" panose="020B0500060000020004" pitchFamily="34" charset="0"/>
              </a:rPr>
              <a:t> </a:t>
            </a:r>
            <a:r>
              <a:rPr lang="de-DE" sz="2600" dirty="0" err="1">
                <a:latin typeface="Imago Pro Book" panose="020B0500060000020004" pitchFamily="34" charset="0"/>
              </a:rPr>
              <a:t>require</a:t>
            </a:r>
            <a:r>
              <a:rPr lang="de-DE" sz="2600" dirty="0">
                <a:latin typeface="Imago Pro Book" panose="020B0500060000020004" pitchFamily="34" charset="0"/>
              </a:rPr>
              <a:t> reliable </a:t>
            </a:r>
            <a:r>
              <a:rPr lang="de-DE" sz="2600" dirty="0" err="1">
                <a:latin typeface="Imago Pro Book" panose="020B0500060000020004" pitchFamily="34" charset="0"/>
              </a:rPr>
              <a:t>comparisons</a:t>
            </a:r>
            <a:br>
              <a:rPr lang="de-DE" sz="2600" dirty="0">
                <a:latin typeface="Imago Pro Book" panose="020B0500060000020004" pitchFamily="34" charset="0"/>
              </a:rPr>
            </a:br>
            <a:r>
              <a:rPr lang="de-DE" sz="2600" dirty="0" err="1">
                <a:latin typeface="Imago Pro Book" panose="020B0500060000020004" pitchFamily="34" charset="0"/>
              </a:rPr>
              <a:t>of</a:t>
            </a:r>
            <a:r>
              <a:rPr lang="de-DE" sz="2600" dirty="0">
                <a:latin typeface="Imago Pro Book" panose="020B0500060000020004" pitchFamily="34" charset="0"/>
              </a:rPr>
              <a:t> </a:t>
            </a:r>
            <a:r>
              <a:rPr lang="de-DE" sz="2600" dirty="0" err="1">
                <a:latin typeface="Imago Pro Book" panose="020B0500060000020004" pitchFamily="34" charset="0"/>
              </a:rPr>
              <a:t>product</a:t>
            </a:r>
            <a:r>
              <a:rPr lang="de-DE" sz="2600" dirty="0">
                <a:latin typeface="Imago Pro Book" panose="020B0500060000020004" pitchFamily="34" charset="0"/>
              </a:rPr>
              <a:t> </a:t>
            </a:r>
            <a:r>
              <a:rPr lang="de-DE" sz="2600" dirty="0" err="1">
                <a:latin typeface="Imago Pro Book" panose="020B0500060000020004" pitchFamily="34" charset="0"/>
              </a:rPr>
              <a:t>characteristics</a:t>
            </a:r>
            <a:r>
              <a:rPr lang="de-DE" sz="2600" dirty="0">
                <a:latin typeface="Imago Pro Book" panose="020B0500060000020004" pitchFamily="34" charset="0"/>
              </a:rPr>
              <a:t> 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3457EFB8-2C29-1E41-85D5-A2A89A7FCFAF}"/>
              </a:ext>
            </a:extLst>
          </p:cNvPr>
          <p:cNvSpPr/>
          <p:nvPr/>
        </p:nvSpPr>
        <p:spPr>
          <a:xfrm>
            <a:off x="1861453" y="4838356"/>
            <a:ext cx="92964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600" dirty="0" err="1">
                <a:latin typeface="Imago Pro Book" panose="020B0500060000020004" pitchFamily="34" charset="0"/>
              </a:rPr>
              <a:t>DiaMIND</a:t>
            </a:r>
            <a:r>
              <a:rPr lang="de-DE" sz="2600" dirty="0">
                <a:latin typeface="Imago Pro Book" panose="020B0500060000020004" pitchFamily="34" charset="0"/>
              </a:rPr>
              <a:t> Demo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ABFF3DBC-6F79-3E4C-B864-EDB4C5E8B2C9}"/>
              </a:ext>
            </a:extLst>
          </p:cNvPr>
          <p:cNvSpPr/>
          <p:nvPr/>
        </p:nvSpPr>
        <p:spPr>
          <a:xfrm>
            <a:off x="838196" y="5623163"/>
            <a:ext cx="740229" cy="72163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6000" dirty="0">
                <a:latin typeface="Imago Pro Medium" panose="020B0500060000020004" pitchFamily="34" charset="0"/>
              </a:rPr>
              <a:t>5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BB216E95-1428-4F4F-AEE2-246595336815}"/>
              </a:ext>
            </a:extLst>
          </p:cNvPr>
          <p:cNvSpPr/>
          <p:nvPr/>
        </p:nvSpPr>
        <p:spPr>
          <a:xfrm>
            <a:off x="1861453" y="5754516"/>
            <a:ext cx="92964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600" dirty="0">
                <a:latin typeface="Imago Pro Book" panose="020B0500060000020004" pitchFamily="34" charset="0"/>
              </a:rPr>
              <a:t>Questions &amp; </a:t>
            </a:r>
            <a:r>
              <a:rPr lang="de-DE" sz="2600" dirty="0" err="1">
                <a:latin typeface="Imago Pro Book" panose="020B0500060000020004" pitchFamily="34" charset="0"/>
              </a:rPr>
              <a:t>Answers</a:t>
            </a:r>
            <a:endParaRPr lang="de-DE" sz="2600" dirty="0">
              <a:latin typeface="Imago Pro Book" panose="020B0500060000020004" pitchFamily="34" charset="0"/>
            </a:endParaRPr>
          </a:p>
        </p:txBody>
      </p:sp>
      <p:sp>
        <p:nvSpPr>
          <p:cNvPr id="15" name="Rechteck 7">
            <a:extLst>
              <a:ext uri="{FF2B5EF4-FFF2-40B4-BE49-F238E27FC236}">
                <a16:creationId xmlns:a16="http://schemas.microsoft.com/office/drawing/2014/main" id="{92C3EE54-1230-4E1E-8517-804AAF3420E1}"/>
              </a:ext>
            </a:extLst>
          </p:cNvPr>
          <p:cNvSpPr/>
          <p:nvPr/>
        </p:nvSpPr>
        <p:spPr>
          <a:xfrm>
            <a:off x="1861451" y="3132589"/>
            <a:ext cx="929640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600" dirty="0">
                <a:latin typeface="Imago Pro Book" panose="020B0500060000020004" pitchFamily="34" charset="0"/>
              </a:rPr>
              <a:t>Show </a:t>
            </a:r>
            <a:r>
              <a:rPr lang="de-DE" sz="2600" dirty="0" err="1">
                <a:latin typeface="Imago Pro Book" panose="020B0500060000020004" pitchFamily="34" charset="0"/>
              </a:rPr>
              <a:t>superiority</a:t>
            </a:r>
            <a:r>
              <a:rPr lang="de-DE" sz="2600" dirty="0">
                <a:latin typeface="Imago Pro Book" panose="020B0500060000020004" pitchFamily="34" charset="0"/>
              </a:rPr>
              <a:t> </a:t>
            </a:r>
            <a:r>
              <a:rPr lang="de-DE" sz="2600" dirty="0" err="1">
                <a:latin typeface="Imago Pro Book" panose="020B0500060000020004" pitchFamily="34" charset="0"/>
              </a:rPr>
              <a:t>for</a:t>
            </a:r>
            <a:r>
              <a:rPr lang="de-DE" sz="2600" dirty="0">
                <a:latin typeface="Imago Pro Book" panose="020B0500060000020004" pitchFamily="34" charset="0"/>
              </a:rPr>
              <a:t> </a:t>
            </a:r>
            <a:r>
              <a:rPr lang="de-DE" sz="2600" dirty="0" err="1">
                <a:latin typeface="Imago Pro Book" panose="020B0500060000020004" pitchFamily="34" charset="0"/>
              </a:rPr>
              <a:t>your</a:t>
            </a:r>
            <a:r>
              <a:rPr lang="de-DE" sz="2600" dirty="0">
                <a:latin typeface="Imago Pro Book" panose="020B0500060000020004" pitchFamily="34" charset="0"/>
              </a:rPr>
              <a:t> </a:t>
            </a:r>
            <a:r>
              <a:rPr lang="de-DE" sz="2600" dirty="0" err="1">
                <a:latin typeface="Imago Pro Book" panose="020B0500060000020004" pitchFamily="34" charset="0"/>
              </a:rPr>
              <a:t>product</a:t>
            </a:r>
            <a:r>
              <a:rPr lang="de-DE" sz="2600" dirty="0">
                <a:latin typeface="Imago Pro Book" panose="020B0500060000020004" pitchFamily="34" charset="0"/>
              </a:rPr>
              <a:t> </a:t>
            </a:r>
            <a:r>
              <a:rPr lang="de-DE" sz="2600" dirty="0" err="1">
                <a:latin typeface="Imago Pro Book" panose="020B0500060000020004" pitchFamily="34" charset="0"/>
              </a:rPr>
              <a:t>compared</a:t>
            </a:r>
            <a:r>
              <a:rPr lang="de-DE" sz="2600" dirty="0">
                <a:latin typeface="Imago Pro Book" panose="020B0500060000020004" pitchFamily="34" charset="0"/>
              </a:rPr>
              <a:t> </a:t>
            </a:r>
            <a:r>
              <a:rPr lang="de-DE" sz="2600" dirty="0" err="1">
                <a:latin typeface="Imago Pro Book" panose="020B0500060000020004" pitchFamily="34" charset="0"/>
              </a:rPr>
              <a:t>to</a:t>
            </a:r>
            <a:r>
              <a:rPr lang="de-DE" sz="2600" dirty="0">
                <a:latin typeface="Imago Pro Book" panose="020B0500060000020004" pitchFamily="34" charset="0"/>
              </a:rPr>
              <a:t> </a:t>
            </a:r>
            <a:r>
              <a:rPr lang="de-DE" sz="2600" dirty="0" err="1">
                <a:latin typeface="Imago Pro Book" panose="020B0500060000020004" pitchFamily="34" charset="0"/>
              </a:rPr>
              <a:t>competition</a:t>
            </a:r>
            <a:r>
              <a:rPr lang="de-DE" sz="2600" dirty="0">
                <a:latin typeface="Imago Pro Book" panose="020B0500060000020004" pitchFamily="34" charset="0"/>
              </a:rPr>
              <a:t> </a:t>
            </a:r>
          </a:p>
        </p:txBody>
      </p:sp>
      <p:sp>
        <p:nvSpPr>
          <p:cNvPr id="16" name="Rechteck 7">
            <a:extLst>
              <a:ext uri="{FF2B5EF4-FFF2-40B4-BE49-F238E27FC236}">
                <a16:creationId xmlns:a16="http://schemas.microsoft.com/office/drawing/2014/main" id="{C4475EF5-7F56-4103-BD47-9B3D7744B1A5}"/>
              </a:ext>
            </a:extLst>
          </p:cNvPr>
          <p:cNvSpPr/>
          <p:nvPr/>
        </p:nvSpPr>
        <p:spPr>
          <a:xfrm>
            <a:off x="1861451" y="3922197"/>
            <a:ext cx="929640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600" dirty="0">
                <a:latin typeface="Imago Pro Book" panose="020B0500060000020004" pitchFamily="34" charset="0"/>
              </a:rPr>
              <a:t>Check </a:t>
            </a:r>
            <a:r>
              <a:rPr lang="de-DE" sz="2600" dirty="0" err="1">
                <a:latin typeface="Imago Pro Book" panose="020B0500060000020004" pitchFamily="34" charset="0"/>
              </a:rPr>
              <a:t>market</a:t>
            </a:r>
            <a:r>
              <a:rPr lang="de-DE" sz="2600" dirty="0">
                <a:latin typeface="Imago Pro Book" panose="020B0500060000020004" pitchFamily="34" charset="0"/>
              </a:rPr>
              <a:t> </a:t>
            </a:r>
            <a:r>
              <a:rPr lang="de-DE" sz="2600" dirty="0" err="1">
                <a:latin typeface="Imago Pro Book" panose="020B0500060000020004" pitchFamily="34" charset="0"/>
              </a:rPr>
              <a:t>for</a:t>
            </a:r>
            <a:r>
              <a:rPr lang="de-DE" sz="2600" dirty="0">
                <a:latin typeface="Imago Pro Book" panose="020B0500060000020004" pitchFamily="34" charset="0"/>
              </a:rPr>
              <a:t> </a:t>
            </a:r>
            <a:r>
              <a:rPr lang="de-DE" sz="2600" dirty="0" err="1">
                <a:latin typeface="Imago Pro Book" panose="020B0500060000020004" pitchFamily="34" charset="0"/>
              </a:rPr>
              <a:t>products</a:t>
            </a:r>
            <a:r>
              <a:rPr lang="de-DE" sz="2600" dirty="0">
                <a:latin typeface="Imago Pro Book" panose="020B0500060000020004" pitchFamily="34" charset="0"/>
              </a:rPr>
              <a:t> </a:t>
            </a:r>
            <a:r>
              <a:rPr lang="de-DE" sz="2600" dirty="0" err="1">
                <a:latin typeface="Imago Pro Book" panose="020B0500060000020004" pitchFamily="34" charset="0"/>
              </a:rPr>
              <a:t>that</a:t>
            </a:r>
            <a:r>
              <a:rPr lang="de-DE" sz="2600" dirty="0">
                <a:latin typeface="Imago Pro Book" panose="020B0500060000020004" pitchFamily="34" charset="0"/>
              </a:rPr>
              <a:t> </a:t>
            </a:r>
            <a:r>
              <a:rPr lang="de-DE" sz="2600" dirty="0" err="1">
                <a:latin typeface="Imago Pro Book" panose="020B0500060000020004" pitchFamily="34" charset="0"/>
              </a:rPr>
              <a:t>meet</a:t>
            </a:r>
            <a:r>
              <a:rPr lang="de-DE" sz="2600" dirty="0">
                <a:latin typeface="Imago Pro Book" panose="020B0500060000020004" pitchFamily="34" charset="0"/>
              </a:rPr>
              <a:t> </a:t>
            </a:r>
            <a:r>
              <a:rPr lang="de-DE" sz="2600" dirty="0" err="1">
                <a:latin typeface="Imago Pro Book" panose="020B0500060000020004" pitchFamily="34" charset="0"/>
              </a:rPr>
              <a:t>specific</a:t>
            </a:r>
            <a:r>
              <a:rPr lang="de-DE" sz="2600" dirty="0">
                <a:latin typeface="Imago Pro Book" panose="020B0500060000020004" pitchFamily="34" charset="0"/>
              </a:rPr>
              <a:t> </a:t>
            </a:r>
            <a:r>
              <a:rPr lang="de-DE" sz="2600" dirty="0" err="1">
                <a:latin typeface="Imago Pro Book" panose="020B0500060000020004" pitchFamily="34" charset="0"/>
              </a:rPr>
              <a:t>criteria</a:t>
            </a:r>
            <a:endParaRPr lang="de-DE" sz="2600" dirty="0">
              <a:latin typeface="Imago Pro Book" panose="020B050006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179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25873686-96A2-E346-BE3F-C299F4CF5FE4}"/>
              </a:ext>
            </a:extLst>
          </p:cNvPr>
          <p:cNvSpPr/>
          <p:nvPr/>
        </p:nvSpPr>
        <p:spPr>
          <a:xfrm>
            <a:off x="0" y="174169"/>
            <a:ext cx="12192000" cy="169817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AF79CD4A-F6C7-A24D-8C06-0BD01FCE5E8F}"/>
              </a:ext>
            </a:extLst>
          </p:cNvPr>
          <p:cNvSpPr/>
          <p:nvPr/>
        </p:nvSpPr>
        <p:spPr>
          <a:xfrm>
            <a:off x="6564084" y="3270458"/>
            <a:ext cx="4789715" cy="279041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D1BC0885-7D00-1C43-BB40-1414F2CB1738}"/>
              </a:ext>
            </a:extLst>
          </p:cNvPr>
          <p:cNvSpPr/>
          <p:nvPr/>
        </p:nvSpPr>
        <p:spPr>
          <a:xfrm>
            <a:off x="838201" y="3270458"/>
            <a:ext cx="4789715" cy="2790414"/>
          </a:xfrm>
          <a:prstGeom prst="rect">
            <a:avLst/>
          </a:prstGeom>
          <a:solidFill>
            <a:srgbClr val="0072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B5AF41A-1E1D-E641-B774-EEC335324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8923"/>
            <a:ext cx="9503229" cy="1325563"/>
          </a:xfrm>
        </p:spPr>
        <p:txBody>
          <a:bodyPr>
            <a:normAutofit/>
          </a:bodyPr>
          <a:lstStyle/>
          <a:p>
            <a:r>
              <a:rPr lang="de-DE" sz="4000" dirty="0">
                <a:latin typeface="Imago Pro Medium" panose="020B0500060000020004" pitchFamily="34" charset="0"/>
              </a:rPr>
              <a:t>Day-</a:t>
            </a:r>
            <a:r>
              <a:rPr lang="de-DE" sz="4000" dirty="0" err="1">
                <a:latin typeface="Imago Pro Medium" panose="020B0500060000020004" pitchFamily="34" charset="0"/>
              </a:rPr>
              <a:t>to</a:t>
            </a:r>
            <a:r>
              <a:rPr lang="de-DE" sz="4000" dirty="0">
                <a:latin typeface="Imago Pro Medium" panose="020B0500060000020004" pitchFamily="34" charset="0"/>
              </a:rPr>
              <a:t>-</a:t>
            </a:r>
            <a:r>
              <a:rPr lang="de-DE" sz="4000" dirty="0" err="1">
                <a:latin typeface="Imago Pro Medium" panose="020B0500060000020004" pitchFamily="34" charset="0"/>
              </a:rPr>
              <a:t>day</a:t>
            </a:r>
            <a:r>
              <a:rPr lang="de-DE" sz="4000" dirty="0">
                <a:latin typeface="Imago Pro Medium" panose="020B0500060000020004" pitchFamily="34" charset="0"/>
              </a:rPr>
              <a:t> </a:t>
            </a:r>
            <a:r>
              <a:rPr lang="de-DE" sz="4000" dirty="0" err="1">
                <a:latin typeface="Imago Pro Medium" panose="020B0500060000020004" pitchFamily="34" charset="0"/>
              </a:rPr>
              <a:t>business</a:t>
            </a:r>
            <a:r>
              <a:rPr lang="de-DE" sz="4000" dirty="0">
                <a:latin typeface="Imago Pro Medium" panose="020B0500060000020004" pitchFamily="34" charset="0"/>
              </a:rPr>
              <a:t> </a:t>
            </a:r>
            <a:r>
              <a:rPr lang="de-DE" sz="4000" dirty="0" err="1">
                <a:latin typeface="Imago Pro Medium" panose="020B0500060000020004" pitchFamily="34" charset="0"/>
              </a:rPr>
              <a:t>situations</a:t>
            </a:r>
            <a:br>
              <a:rPr lang="de-DE" dirty="0">
                <a:latin typeface="Imago Pro Book" panose="020B0500060000020004" pitchFamily="34" charset="0"/>
              </a:rPr>
            </a:br>
            <a:r>
              <a:rPr lang="de-DE" sz="2800" i="1" dirty="0" err="1">
                <a:latin typeface="Minion Pro Medium" panose="02040503050306020203" pitchFamily="18" charset="0"/>
                <a:ea typeface="MingLiU" panose="02020509000000000000" pitchFamily="49" charset="-120"/>
              </a:rPr>
              <a:t>that</a:t>
            </a:r>
            <a:r>
              <a:rPr lang="de-DE" sz="2800" i="1" dirty="0">
                <a:latin typeface="Minion Pro Medium" panose="02040503050306020203" pitchFamily="18" charset="0"/>
                <a:ea typeface="MingLiU" panose="02020509000000000000" pitchFamily="49" charset="-120"/>
              </a:rPr>
              <a:t> </a:t>
            </a:r>
            <a:r>
              <a:rPr lang="de-DE" sz="2800" i="1" dirty="0" err="1">
                <a:latin typeface="Minion Pro Medium" panose="02040503050306020203" pitchFamily="18" charset="0"/>
                <a:ea typeface="MingLiU" panose="02020509000000000000" pitchFamily="49" charset="-120"/>
              </a:rPr>
              <a:t>requore</a:t>
            </a:r>
            <a:r>
              <a:rPr lang="de-DE" sz="2800" i="1" dirty="0">
                <a:latin typeface="Minion Pro Medium" panose="02040503050306020203" pitchFamily="18" charset="0"/>
                <a:ea typeface="MingLiU" panose="02020509000000000000" pitchFamily="49" charset="-120"/>
              </a:rPr>
              <a:t> reliable </a:t>
            </a:r>
            <a:r>
              <a:rPr lang="de-DE" sz="2800" i="1" dirty="0" err="1">
                <a:latin typeface="Minion Pro Medium" panose="02040503050306020203" pitchFamily="18" charset="0"/>
                <a:ea typeface="MingLiU" panose="02020509000000000000" pitchFamily="49" charset="-120"/>
              </a:rPr>
              <a:t>comparisons</a:t>
            </a:r>
            <a:r>
              <a:rPr lang="de-DE" sz="2800" i="1" dirty="0">
                <a:latin typeface="Minion Pro Medium" panose="02040503050306020203" pitchFamily="18" charset="0"/>
                <a:ea typeface="MingLiU" panose="02020509000000000000" pitchFamily="49" charset="-120"/>
              </a:rPr>
              <a:t> </a:t>
            </a:r>
            <a:r>
              <a:rPr lang="de-DE" sz="2800" i="1" dirty="0" err="1">
                <a:latin typeface="Minion Pro Medium" panose="02040503050306020203" pitchFamily="18" charset="0"/>
                <a:ea typeface="MingLiU" panose="02020509000000000000" pitchFamily="49" charset="-120"/>
              </a:rPr>
              <a:t>of</a:t>
            </a:r>
            <a:r>
              <a:rPr lang="de-DE" sz="2800" i="1" dirty="0">
                <a:latin typeface="Minion Pro Medium" panose="02040503050306020203" pitchFamily="18" charset="0"/>
                <a:ea typeface="MingLiU" panose="02020509000000000000" pitchFamily="49" charset="-120"/>
              </a:rPr>
              <a:t> </a:t>
            </a:r>
            <a:r>
              <a:rPr lang="de-DE" sz="2800" i="1" dirty="0" err="1">
                <a:latin typeface="Minion Pro Medium" panose="02040503050306020203" pitchFamily="18" charset="0"/>
                <a:ea typeface="MingLiU" panose="02020509000000000000" pitchFamily="49" charset="-120"/>
              </a:rPr>
              <a:t>product</a:t>
            </a:r>
            <a:r>
              <a:rPr lang="de-DE" sz="2800" i="1" dirty="0">
                <a:latin typeface="Minion Pro Medium" panose="02040503050306020203" pitchFamily="18" charset="0"/>
                <a:ea typeface="MingLiU" panose="02020509000000000000" pitchFamily="49" charset="-120"/>
              </a:rPr>
              <a:t> </a:t>
            </a:r>
            <a:r>
              <a:rPr lang="de-DE" sz="2800" i="1" dirty="0" err="1">
                <a:latin typeface="Minion Pro Medium" panose="02040503050306020203" pitchFamily="18" charset="0"/>
                <a:ea typeface="MingLiU" panose="02020509000000000000" pitchFamily="49" charset="-120"/>
              </a:rPr>
              <a:t>characteristics</a:t>
            </a:r>
            <a:endParaRPr lang="de-DE" sz="2900" i="1" dirty="0">
              <a:latin typeface="Minion Pro Medium" panose="02040503050306020203" pitchFamily="18" charset="0"/>
              <a:ea typeface="MingLiU" panose="02020509000000000000" pitchFamily="49" charset="-12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47F61AE-AAC5-7E42-A360-A91B8A491C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996" y="2297478"/>
            <a:ext cx="10515600" cy="150975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b="1" dirty="0" err="1">
                <a:latin typeface="Imago Pro Medium" panose="020B0500060000020004" pitchFamily="34" charset="0"/>
              </a:rPr>
              <a:t>Two</a:t>
            </a:r>
            <a:r>
              <a:rPr lang="de-DE" b="1" dirty="0">
                <a:latin typeface="Imago Pro Medium" panose="020B0500060000020004" pitchFamily="34" charset="0"/>
              </a:rPr>
              <a:t> </a:t>
            </a:r>
            <a:r>
              <a:rPr lang="de-DE" b="1" dirty="0" err="1">
                <a:latin typeface="Imago Pro Medium" panose="020B0500060000020004" pitchFamily="34" charset="0"/>
              </a:rPr>
              <a:t>possible</a:t>
            </a:r>
            <a:r>
              <a:rPr lang="de-DE" b="1" dirty="0">
                <a:latin typeface="Imago Pro Medium" panose="020B0500060000020004" pitchFamily="34" charset="0"/>
              </a:rPr>
              <a:t> </a:t>
            </a:r>
            <a:br>
              <a:rPr lang="de-DE" b="1" dirty="0">
                <a:latin typeface="Imago Pro Medium" panose="020B0500060000020004" pitchFamily="34" charset="0"/>
              </a:rPr>
            </a:br>
            <a:r>
              <a:rPr lang="de-DE" b="1" dirty="0" err="1">
                <a:latin typeface="Imago Pro Medium" panose="020B0500060000020004" pitchFamily="34" charset="0"/>
              </a:rPr>
              <a:t>situations</a:t>
            </a:r>
            <a:endParaRPr lang="de-DE" b="1" dirty="0">
              <a:latin typeface="Imago Pro Medium" panose="020B0500060000020004" pitchFamily="34" charset="0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7C1616F1-EF71-834B-A80E-E25CCDB19497}"/>
              </a:ext>
            </a:extLst>
          </p:cNvPr>
          <p:cNvSpPr/>
          <p:nvPr/>
        </p:nvSpPr>
        <p:spPr>
          <a:xfrm>
            <a:off x="838200" y="3448037"/>
            <a:ext cx="478971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800" b="1" u="sng" dirty="0">
                <a:solidFill>
                  <a:schemeClr val="bg1"/>
                </a:solidFill>
                <a:latin typeface="Imago Pro Medium" panose="020B0500060000020004" pitchFamily="34" charset="0"/>
              </a:rPr>
              <a:t>Situation 1</a:t>
            </a:r>
          </a:p>
          <a:p>
            <a:pPr algn="ctr"/>
            <a:endParaRPr lang="de-DE" sz="1400" dirty="0">
              <a:solidFill>
                <a:schemeClr val="bg1"/>
              </a:solidFill>
              <a:latin typeface="Imago Pro Book" panose="020B0500060000020004" pitchFamily="34" charset="0"/>
            </a:endParaRPr>
          </a:p>
          <a:p>
            <a:pPr algn="ctr"/>
            <a:r>
              <a:rPr lang="de-DE" sz="2800" dirty="0" err="1">
                <a:solidFill>
                  <a:schemeClr val="bg1"/>
                </a:solidFill>
                <a:latin typeface="Imago Pro Book" panose="020B0500060000020004" pitchFamily="34" charset="0"/>
              </a:rPr>
              <a:t>You</a:t>
            </a:r>
            <a:r>
              <a:rPr lang="de-DE" sz="2800" dirty="0">
                <a:solidFill>
                  <a:schemeClr val="bg1"/>
                </a:solidFill>
                <a:latin typeface="Imago Pro Book" panose="020B0500060000020004" pitchFamily="34" charset="0"/>
              </a:rPr>
              <a:t> </a:t>
            </a:r>
            <a:r>
              <a:rPr lang="de-DE" sz="2800" dirty="0" err="1">
                <a:solidFill>
                  <a:schemeClr val="bg1"/>
                </a:solidFill>
                <a:latin typeface="Imago Pro Book" panose="020B0500060000020004" pitchFamily="34" charset="0"/>
              </a:rPr>
              <a:t>would</a:t>
            </a:r>
            <a:r>
              <a:rPr lang="de-DE" sz="2800" dirty="0">
                <a:solidFill>
                  <a:schemeClr val="bg1"/>
                </a:solidFill>
                <a:latin typeface="Imago Pro Book" panose="020B0500060000020004" pitchFamily="34" charset="0"/>
              </a:rPr>
              <a:t> like </a:t>
            </a:r>
            <a:r>
              <a:rPr lang="de-DE" sz="2800" dirty="0" err="1">
                <a:solidFill>
                  <a:schemeClr val="bg1"/>
                </a:solidFill>
                <a:latin typeface="Imago Pro Book" panose="020B0500060000020004" pitchFamily="34" charset="0"/>
              </a:rPr>
              <a:t>to</a:t>
            </a:r>
            <a:r>
              <a:rPr lang="de-DE" sz="2800" dirty="0">
                <a:solidFill>
                  <a:schemeClr val="bg1"/>
                </a:solidFill>
                <a:latin typeface="Imago Pro Book" panose="020B0500060000020004" pitchFamily="34" charset="0"/>
              </a:rPr>
              <a:t> </a:t>
            </a:r>
            <a:r>
              <a:rPr lang="de-DE" sz="2800" dirty="0" err="1">
                <a:solidFill>
                  <a:schemeClr val="bg1"/>
                </a:solidFill>
                <a:latin typeface="Imago Pro Book" panose="020B0500060000020004" pitchFamily="34" charset="0"/>
              </a:rPr>
              <a:t>show</a:t>
            </a:r>
            <a:r>
              <a:rPr lang="de-DE" sz="2800" dirty="0">
                <a:solidFill>
                  <a:schemeClr val="bg1"/>
                </a:solidFill>
                <a:latin typeface="Imago Pro Book" panose="020B0500060000020004" pitchFamily="34" charset="0"/>
              </a:rPr>
              <a:t> </a:t>
            </a:r>
            <a:r>
              <a:rPr lang="de-DE" sz="2800" dirty="0" err="1">
                <a:solidFill>
                  <a:schemeClr val="bg1"/>
                </a:solidFill>
                <a:latin typeface="Imago Pro Book" panose="020B0500060000020004" pitchFamily="34" charset="0"/>
              </a:rPr>
              <a:t>superiority</a:t>
            </a:r>
            <a:r>
              <a:rPr lang="de-DE" sz="2800" dirty="0">
                <a:solidFill>
                  <a:schemeClr val="bg1"/>
                </a:solidFill>
                <a:latin typeface="Imago Pro Book" panose="020B0500060000020004" pitchFamily="34" charset="0"/>
              </a:rPr>
              <a:t> </a:t>
            </a:r>
            <a:r>
              <a:rPr lang="de-DE" sz="2800" dirty="0" err="1">
                <a:solidFill>
                  <a:schemeClr val="bg1"/>
                </a:solidFill>
                <a:latin typeface="Imago Pro Book" panose="020B0500060000020004" pitchFamily="34" charset="0"/>
              </a:rPr>
              <a:t>for</a:t>
            </a:r>
            <a:r>
              <a:rPr lang="de-DE" sz="2800" dirty="0">
                <a:solidFill>
                  <a:schemeClr val="bg1"/>
                </a:solidFill>
                <a:latin typeface="Imago Pro Book" panose="020B0500060000020004" pitchFamily="34" charset="0"/>
              </a:rPr>
              <a:t> </a:t>
            </a:r>
            <a:r>
              <a:rPr lang="de-DE" sz="2800" dirty="0" err="1">
                <a:solidFill>
                  <a:schemeClr val="bg1"/>
                </a:solidFill>
                <a:latin typeface="Imago Pro Book" panose="020B0500060000020004" pitchFamily="34" charset="0"/>
              </a:rPr>
              <a:t>your</a:t>
            </a:r>
            <a:r>
              <a:rPr lang="de-DE" sz="2800" dirty="0">
                <a:solidFill>
                  <a:schemeClr val="bg1"/>
                </a:solidFill>
                <a:latin typeface="Imago Pro Book" panose="020B0500060000020004" pitchFamily="34" charset="0"/>
              </a:rPr>
              <a:t> </a:t>
            </a:r>
            <a:r>
              <a:rPr lang="de-DE" sz="2800" dirty="0" err="1">
                <a:solidFill>
                  <a:schemeClr val="bg1"/>
                </a:solidFill>
                <a:latin typeface="Imago Pro Book" panose="020B0500060000020004" pitchFamily="34" charset="0"/>
              </a:rPr>
              <a:t>product</a:t>
            </a:r>
            <a:r>
              <a:rPr lang="de-DE" sz="2800" dirty="0">
                <a:solidFill>
                  <a:schemeClr val="bg1"/>
                </a:solidFill>
                <a:latin typeface="Imago Pro Book" panose="020B0500060000020004" pitchFamily="34" charset="0"/>
              </a:rPr>
              <a:t> in </a:t>
            </a:r>
            <a:r>
              <a:rPr lang="de-DE" sz="2800" dirty="0" err="1">
                <a:solidFill>
                  <a:schemeClr val="bg1"/>
                </a:solidFill>
                <a:latin typeface="Imago Pro Book" panose="020B0500060000020004" pitchFamily="34" charset="0"/>
              </a:rPr>
              <a:t>comparison</a:t>
            </a:r>
            <a:r>
              <a:rPr lang="de-DE" sz="2800" dirty="0">
                <a:solidFill>
                  <a:schemeClr val="bg1"/>
                </a:solidFill>
                <a:latin typeface="Imago Pro Book" panose="020B0500060000020004" pitchFamily="34" charset="0"/>
              </a:rPr>
              <a:t> </a:t>
            </a:r>
            <a:r>
              <a:rPr lang="de-DE" sz="2800" dirty="0" err="1">
                <a:solidFill>
                  <a:schemeClr val="bg1"/>
                </a:solidFill>
                <a:latin typeface="Imago Pro Book" panose="020B0500060000020004" pitchFamily="34" charset="0"/>
              </a:rPr>
              <a:t>to</a:t>
            </a:r>
            <a:r>
              <a:rPr lang="de-DE" sz="2800" dirty="0">
                <a:solidFill>
                  <a:schemeClr val="bg1"/>
                </a:solidFill>
                <a:latin typeface="Imago Pro Book" panose="020B0500060000020004" pitchFamily="34" charset="0"/>
              </a:rPr>
              <a:t> </a:t>
            </a:r>
            <a:r>
              <a:rPr lang="de-DE" sz="2800" dirty="0" err="1">
                <a:solidFill>
                  <a:schemeClr val="bg1"/>
                </a:solidFill>
                <a:latin typeface="Imago Pro Book" panose="020B0500060000020004" pitchFamily="34" charset="0"/>
              </a:rPr>
              <a:t>competitive</a:t>
            </a:r>
            <a:r>
              <a:rPr lang="de-DE" sz="2800" dirty="0">
                <a:solidFill>
                  <a:schemeClr val="bg1"/>
                </a:solidFill>
                <a:latin typeface="Imago Pro Book" panose="020B0500060000020004" pitchFamily="34" charset="0"/>
              </a:rPr>
              <a:t> </a:t>
            </a:r>
            <a:r>
              <a:rPr lang="de-DE" sz="2800" dirty="0" err="1">
                <a:solidFill>
                  <a:schemeClr val="bg1"/>
                </a:solidFill>
                <a:latin typeface="Imago Pro Book" panose="020B0500060000020004" pitchFamily="34" charset="0"/>
              </a:rPr>
              <a:t>products</a:t>
            </a:r>
            <a:endParaRPr lang="de-DE" sz="2800" dirty="0">
              <a:solidFill>
                <a:schemeClr val="bg1"/>
              </a:solidFill>
              <a:latin typeface="Imago Pro Book" panose="020B0500060000020004" pitchFamily="34" charset="0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F4D48668-3331-024C-8F3F-344DE7A34F98}"/>
              </a:ext>
            </a:extLst>
          </p:cNvPr>
          <p:cNvSpPr/>
          <p:nvPr/>
        </p:nvSpPr>
        <p:spPr>
          <a:xfrm>
            <a:off x="6564085" y="3448037"/>
            <a:ext cx="4789714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800" b="1" u="sng" dirty="0">
                <a:solidFill>
                  <a:schemeClr val="bg1"/>
                </a:solidFill>
                <a:latin typeface="Imago Pro Medium" panose="020B0500060000020004" pitchFamily="34" charset="0"/>
              </a:rPr>
              <a:t>Situation 2</a:t>
            </a:r>
          </a:p>
          <a:p>
            <a:pPr algn="ctr"/>
            <a:endParaRPr lang="de-DE" sz="1400" dirty="0">
              <a:solidFill>
                <a:schemeClr val="bg1"/>
              </a:solidFill>
              <a:latin typeface="Imago Pro Book" panose="020B0500060000020004" pitchFamily="34" charset="0"/>
            </a:endParaRPr>
          </a:p>
          <a:p>
            <a:pPr algn="ctr"/>
            <a:r>
              <a:rPr lang="de-DE" sz="2800" dirty="0" err="1">
                <a:solidFill>
                  <a:schemeClr val="bg1"/>
                </a:solidFill>
                <a:latin typeface="Imago Pro Book" panose="020B0500060000020004" pitchFamily="34" charset="0"/>
              </a:rPr>
              <a:t>You</a:t>
            </a:r>
            <a:r>
              <a:rPr lang="de-DE" sz="2800" dirty="0">
                <a:solidFill>
                  <a:schemeClr val="bg1"/>
                </a:solidFill>
                <a:latin typeface="Imago Pro Book" panose="020B0500060000020004" pitchFamily="34" charset="0"/>
              </a:rPr>
              <a:t> </a:t>
            </a:r>
            <a:r>
              <a:rPr lang="de-DE" sz="2800" dirty="0" err="1">
                <a:solidFill>
                  <a:schemeClr val="bg1"/>
                </a:solidFill>
                <a:latin typeface="Imago Pro Book" panose="020B0500060000020004" pitchFamily="34" charset="0"/>
              </a:rPr>
              <a:t>would</a:t>
            </a:r>
            <a:r>
              <a:rPr lang="de-DE" sz="2800" dirty="0">
                <a:solidFill>
                  <a:schemeClr val="bg1"/>
                </a:solidFill>
                <a:latin typeface="Imago Pro Book" panose="020B0500060000020004" pitchFamily="34" charset="0"/>
              </a:rPr>
              <a:t> like </a:t>
            </a:r>
            <a:r>
              <a:rPr lang="de-DE" sz="2800" dirty="0" err="1">
                <a:solidFill>
                  <a:schemeClr val="bg1"/>
                </a:solidFill>
                <a:latin typeface="Imago Pro Book" panose="020B0500060000020004" pitchFamily="34" charset="0"/>
              </a:rPr>
              <a:t>to</a:t>
            </a:r>
            <a:r>
              <a:rPr lang="de-DE" sz="2800" dirty="0">
                <a:solidFill>
                  <a:schemeClr val="bg1"/>
                </a:solidFill>
                <a:latin typeface="Imago Pro Book" panose="020B0500060000020004" pitchFamily="34" charset="0"/>
              </a:rPr>
              <a:t> check</a:t>
            </a:r>
            <a:br>
              <a:rPr lang="de-DE" sz="2800" dirty="0">
                <a:solidFill>
                  <a:schemeClr val="bg1"/>
                </a:solidFill>
                <a:latin typeface="Imago Pro Book" panose="020B0500060000020004" pitchFamily="34" charset="0"/>
              </a:rPr>
            </a:br>
            <a:r>
              <a:rPr lang="de-DE" sz="2800" dirty="0" err="1">
                <a:solidFill>
                  <a:schemeClr val="bg1"/>
                </a:solidFill>
                <a:latin typeface="Imago Pro Book" panose="020B0500060000020004" pitchFamily="34" charset="0"/>
              </a:rPr>
              <a:t>the</a:t>
            </a:r>
            <a:r>
              <a:rPr lang="de-DE" sz="2800" dirty="0">
                <a:solidFill>
                  <a:schemeClr val="bg1"/>
                </a:solidFill>
                <a:latin typeface="Imago Pro Book" panose="020B0500060000020004" pitchFamily="34" charset="0"/>
              </a:rPr>
              <a:t> </a:t>
            </a:r>
            <a:r>
              <a:rPr lang="de-DE" sz="2800" dirty="0" err="1">
                <a:solidFill>
                  <a:schemeClr val="bg1"/>
                </a:solidFill>
                <a:latin typeface="Imago Pro Book" panose="020B0500060000020004" pitchFamily="34" charset="0"/>
              </a:rPr>
              <a:t>market</a:t>
            </a:r>
            <a:r>
              <a:rPr lang="de-DE" sz="2800" dirty="0">
                <a:solidFill>
                  <a:schemeClr val="bg1"/>
                </a:solidFill>
                <a:latin typeface="Imago Pro Book" panose="020B0500060000020004" pitchFamily="34" charset="0"/>
              </a:rPr>
              <a:t> </a:t>
            </a:r>
            <a:r>
              <a:rPr lang="de-DE" sz="2800" dirty="0" err="1">
                <a:solidFill>
                  <a:schemeClr val="bg1"/>
                </a:solidFill>
                <a:latin typeface="Imago Pro Book" panose="020B0500060000020004" pitchFamily="34" charset="0"/>
              </a:rPr>
              <a:t>for</a:t>
            </a:r>
            <a:r>
              <a:rPr lang="de-DE" sz="2800" dirty="0">
                <a:solidFill>
                  <a:schemeClr val="bg1"/>
                </a:solidFill>
                <a:latin typeface="Imago Pro Book" panose="020B0500060000020004" pitchFamily="34" charset="0"/>
              </a:rPr>
              <a:t> </a:t>
            </a:r>
          </a:p>
          <a:p>
            <a:pPr algn="ctr"/>
            <a:r>
              <a:rPr lang="de-DE" sz="2800" dirty="0" err="1">
                <a:solidFill>
                  <a:schemeClr val="bg1"/>
                </a:solidFill>
                <a:latin typeface="Imago Pro Book" panose="020B0500060000020004" pitchFamily="34" charset="0"/>
              </a:rPr>
              <a:t>products</a:t>
            </a:r>
            <a:r>
              <a:rPr lang="de-DE" sz="2800" dirty="0">
                <a:solidFill>
                  <a:schemeClr val="bg1"/>
                </a:solidFill>
                <a:latin typeface="Imago Pro Book" panose="020B0500060000020004" pitchFamily="34" charset="0"/>
              </a:rPr>
              <a:t> </a:t>
            </a:r>
            <a:r>
              <a:rPr lang="de-DE" sz="2800" dirty="0" err="1">
                <a:solidFill>
                  <a:schemeClr val="bg1"/>
                </a:solidFill>
                <a:latin typeface="Imago Pro Book" panose="020B0500060000020004" pitchFamily="34" charset="0"/>
              </a:rPr>
              <a:t>that</a:t>
            </a:r>
            <a:r>
              <a:rPr lang="de-DE" sz="2800" dirty="0">
                <a:solidFill>
                  <a:schemeClr val="bg1"/>
                </a:solidFill>
                <a:latin typeface="Imago Pro Book" panose="020B0500060000020004" pitchFamily="34" charset="0"/>
              </a:rPr>
              <a:t> </a:t>
            </a:r>
            <a:r>
              <a:rPr lang="de-DE" sz="2800" dirty="0" err="1">
                <a:solidFill>
                  <a:schemeClr val="bg1"/>
                </a:solidFill>
                <a:latin typeface="Imago Pro Book" panose="020B0500060000020004" pitchFamily="34" charset="0"/>
              </a:rPr>
              <a:t>meet</a:t>
            </a:r>
            <a:r>
              <a:rPr lang="de-DE" sz="2800" dirty="0">
                <a:solidFill>
                  <a:schemeClr val="bg1"/>
                </a:solidFill>
                <a:latin typeface="Imago Pro Book" panose="020B0500060000020004" pitchFamily="34" charset="0"/>
              </a:rPr>
              <a:t> </a:t>
            </a:r>
          </a:p>
          <a:p>
            <a:pPr algn="ctr"/>
            <a:r>
              <a:rPr lang="de-DE" sz="2800" dirty="0" err="1">
                <a:solidFill>
                  <a:schemeClr val="bg1"/>
                </a:solidFill>
                <a:latin typeface="Imago Pro Book" panose="020B0500060000020004" pitchFamily="34" charset="0"/>
              </a:rPr>
              <a:t>specific</a:t>
            </a:r>
            <a:r>
              <a:rPr lang="de-DE" sz="2800" dirty="0">
                <a:solidFill>
                  <a:schemeClr val="bg1"/>
                </a:solidFill>
                <a:latin typeface="Imago Pro Book" panose="020B0500060000020004" pitchFamily="34" charset="0"/>
              </a:rPr>
              <a:t> </a:t>
            </a:r>
            <a:r>
              <a:rPr lang="de-DE" sz="2800" dirty="0" err="1">
                <a:solidFill>
                  <a:schemeClr val="bg1"/>
                </a:solidFill>
                <a:latin typeface="Imago Pro Book" panose="020B0500060000020004" pitchFamily="34" charset="0"/>
              </a:rPr>
              <a:t>criteria</a:t>
            </a:r>
            <a:endParaRPr lang="de-DE" sz="2800" dirty="0">
              <a:solidFill>
                <a:schemeClr val="bg1"/>
              </a:solidFill>
              <a:latin typeface="Imago Pro Book" panose="020B0500060000020004" pitchFamily="34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12CD0F6-8D61-334B-A965-F3D5ED005E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580" y="2092642"/>
            <a:ext cx="1042955" cy="1060053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759B1844-4440-9A46-B8DD-7AA6906D9D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3560" y="2210405"/>
            <a:ext cx="963639" cy="95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331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014C43F9-847C-F546-9E15-64BB8EE89517}"/>
              </a:ext>
            </a:extLst>
          </p:cNvPr>
          <p:cNvSpPr/>
          <p:nvPr/>
        </p:nvSpPr>
        <p:spPr>
          <a:xfrm>
            <a:off x="0" y="174171"/>
            <a:ext cx="12192000" cy="1698172"/>
          </a:xfrm>
          <a:prstGeom prst="rect">
            <a:avLst/>
          </a:prstGeom>
          <a:solidFill>
            <a:srgbClr val="0072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CA50213-704C-E94E-9800-D89A1B7A4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915185" cy="1325563"/>
          </a:xfrm>
        </p:spPr>
        <p:txBody>
          <a:bodyPr>
            <a:normAutofit fontScale="90000"/>
          </a:bodyPr>
          <a:lstStyle/>
          <a:p>
            <a:r>
              <a:rPr lang="de-DE" dirty="0">
                <a:solidFill>
                  <a:schemeClr val="bg1"/>
                </a:solidFill>
                <a:latin typeface="Imago Pro Medium" panose="020B0500060000020004" pitchFamily="34" charset="0"/>
              </a:rPr>
              <a:t>Situation 1: </a:t>
            </a:r>
            <a:br>
              <a:rPr lang="de-DE" dirty="0">
                <a:solidFill>
                  <a:schemeClr val="bg1"/>
                </a:solidFill>
                <a:latin typeface="Imago Pro Book" panose="020B0500060000020004" pitchFamily="34" charset="0"/>
              </a:rPr>
            </a:br>
            <a:r>
              <a:rPr lang="de-DE" sz="3100" i="1" dirty="0" err="1">
                <a:solidFill>
                  <a:schemeClr val="bg1"/>
                </a:solidFill>
                <a:latin typeface="Minion Pro Medium" panose="02040503050306020203" pitchFamily="18" charset="0"/>
              </a:rPr>
              <a:t>You</a:t>
            </a:r>
            <a:r>
              <a:rPr lang="de-DE" sz="3100" i="1" dirty="0">
                <a:solidFill>
                  <a:schemeClr val="bg1"/>
                </a:solidFill>
                <a:latin typeface="Minion Pro Medium" panose="02040503050306020203" pitchFamily="18" charset="0"/>
              </a:rPr>
              <a:t> </a:t>
            </a:r>
            <a:r>
              <a:rPr lang="de-DE" sz="3100" i="1" dirty="0" err="1">
                <a:solidFill>
                  <a:schemeClr val="bg1"/>
                </a:solidFill>
                <a:latin typeface="Minion Pro Medium" panose="02040503050306020203" pitchFamily="18" charset="0"/>
              </a:rPr>
              <a:t>would</a:t>
            </a:r>
            <a:r>
              <a:rPr lang="de-DE" sz="3100" i="1" dirty="0">
                <a:solidFill>
                  <a:schemeClr val="bg1"/>
                </a:solidFill>
                <a:latin typeface="Minion Pro Medium" panose="02040503050306020203" pitchFamily="18" charset="0"/>
              </a:rPr>
              <a:t> like </a:t>
            </a:r>
            <a:r>
              <a:rPr lang="de-DE" sz="3100" i="1" dirty="0" err="1">
                <a:solidFill>
                  <a:schemeClr val="bg1"/>
                </a:solidFill>
                <a:latin typeface="Minion Pro Medium" panose="02040503050306020203" pitchFamily="18" charset="0"/>
              </a:rPr>
              <a:t>to</a:t>
            </a:r>
            <a:r>
              <a:rPr lang="de-DE" sz="3100" i="1" dirty="0">
                <a:solidFill>
                  <a:schemeClr val="bg1"/>
                </a:solidFill>
                <a:latin typeface="Minion Pro Medium" panose="02040503050306020203" pitchFamily="18" charset="0"/>
              </a:rPr>
              <a:t> </a:t>
            </a:r>
            <a:r>
              <a:rPr lang="de-DE" sz="3100" i="1" dirty="0" err="1">
                <a:solidFill>
                  <a:schemeClr val="bg1"/>
                </a:solidFill>
                <a:latin typeface="Minion Pro Medium" panose="02040503050306020203" pitchFamily="18" charset="0"/>
              </a:rPr>
              <a:t>show</a:t>
            </a:r>
            <a:r>
              <a:rPr lang="de-DE" sz="3100" i="1" dirty="0">
                <a:solidFill>
                  <a:schemeClr val="bg1"/>
                </a:solidFill>
                <a:latin typeface="Minion Pro Medium" panose="02040503050306020203" pitchFamily="18" charset="0"/>
              </a:rPr>
              <a:t> </a:t>
            </a:r>
            <a:r>
              <a:rPr lang="de-DE" sz="3100" i="1" dirty="0" err="1">
                <a:solidFill>
                  <a:schemeClr val="bg1"/>
                </a:solidFill>
                <a:latin typeface="Minion Pro Medium" panose="02040503050306020203" pitchFamily="18" charset="0"/>
              </a:rPr>
              <a:t>superiority</a:t>
            </a:r>
            <a:r>
              <a:rPr lang="de-DE" sz="3100" i="1" dirty="0">
                <a:solidFill>
                  <a:schemeClr val="bg1"/>
                </a:solidFill>
                <a:latin typeface="Minion Pro Medium" panose="02040503050306020203" pitchFamily="18" charset="0"/>
              </a:rPr>
              <a:t> </a:t>
            </a:r>
            <a:r>
              <a:rPr lang="de-DE" sz="3100" i="1" dirty="0" err="1">
                <a:solidFill>
                  <a:schemeClr val="bg1"/>
                </a:solidFill>
                <a:latin typeface="Minion Pro Medium" panose="02040503050306020203" pitchFamily="18" charset="0"/>
              </a:rPr>
              <a:t>for</a:t>
            </a:r>
            <a:r>
              <a:rPr lang="de-DE" sz="3100" i="1" dirty="0">
                <a:solidFill>
                  <a:schemeClr val="bg1"/>
                </a:solidFill>
                <a:latin typeface="Minion Pro Medium" panose="02040503050306020203" pitchFamily="18" charset="0"/>
              </a:rPr>
              <a:t> </a:t>
            </a:r>
            <a:r>
              <a:rPr lang="de-DE" sz="3100" i="1" dirty="0" err="1">
                <a:solidFill>
                  <a:schemeClr val="bg1"/>
                </a:solidFill>
                <a:latin typeface="Minion Pro Medium" panose="02040503050306020203" pitchFamily="18" charset="0"/>
              </a:rPr>
              <a:t>your</a:t>
            </a:r>
            <a:r>
              <a:rPr lang="de-DE" sz="3100" i="1" dirty="0">
                <a:solidFill>
                  <a:schemeClr val="bg1"/>
                </a:solidFill>
                <a:latin typeface="Minion Pro Medium" panose="02040503050306020203" pitchFamily="18" charset="0"/>
              </a:rPr>
              <a:t> </a:t>
            </a:r>
            <a:r>
              <a:rPr lang="de-DE" sz="3100" i="1" dirty="0" err="1">
                <a:solidFill>
                  <a:schemeClr val="bg1"/>
                </a:solidFill>
                <a:latin typeface="Minion Pro Medium" panose="02040503050306020203" pitchFamily="18" charset="0"/>
              </a:rPr>
              <a:t>product</a:t>
            </a:r>
            <a:r>
              <a:rPr lang="de-DE" sz="3100" i="1" dirty="0">
                <a:solidFill>
                  <a:schemeClr val="bg1"/>
                </a:solidFill>
                <a:latin typeface="Minion Pro Medium" panose="02040503050306020203" pitchFamily="18" charset="0"/>
              </a:rPr>
              <a:t> in </a:t>
            </a:r>
            <a:r>
              <a:rPr lang="de-DE" sz="3100" i="1" dirty="0" err="1">
                <a:solidFill>
                  <a:schemeClr val="bg1"/>
                </a:solidFill>
                <a:latin typeface="Minion Pro Medium" panose="02040503050306020203" pitchFamily="18" charset="0"/>
              </a:rPr>
              <a:t>comparison</a:t>
            </a:r>
            <a:r>
              <a:rPr lang="de-DE" sz="3100" i="1" dirty="0">
                <a:solidFill>
                  <a:schemeClr val="bg1"/>
                </a:solidFill>
                <a:latin typeface="Minion Pro Medium" panose="02040503050306020203" pitchFamily="18" charset="0"/>
              </a:rPr>
              <a:t> </a:t>
            </a:r>
            <a:r>
              <a:rPr lang="de-DE" sz="3100" i="1" dirty="0" err="1">
                <a:solidFill>
                  <a:schemeClr val="bg1"/>
                </a:solidFill>
                <a:latin typeface="Minion Pro Medium" panose="02040503050306020203" pitchFamily="18" charset="0"/>
              </a:rPr>
              <a:t>to</a:t>
            </a:r>
            <a:r>
              <a:rPr lang="de-DE" sz="3100" i="1" dirty="0">
                <a:solidFill>
                  <a:schemeClr val="bg1"/>
                </a:solidFill>
                <a:latin typeface="Minion Pro Medium" panose="02040503050306020203" pitchFamily="18" charset="0"/>
              </a:rPr>
              <a:t> </a:t>
            </a:r>
            <a:r>
              <a:rPr lang="de-DE" sz="3100" i="1" dirty="0" err="1">
                <a:solidFill>
                  <a:schemeClr val="bg1"/>
                </a:solidFill>
                <a:latin typeface="Minion Pro Medium" panose="02040503050306020203" pitchFamily="18" charset="0"/>
              </a:rPr>
              <a:t>competitive</a:t>
            </a:r>
            <a:r>
              <a:rPr lang="de-DE" sz="3100" i="1" dirty="0">
                <a:solidFill>
                  <a:schemeClr val="bg1"/>
                </a:solidFill>
                <a:latin typeface="Minion Pro Medium" panose="02040503050306020203" pitchFamily="18" charset="0"/>
              </a:rPr>
              <a:t> </a:t>
            </a:r>
            <a:r>
              <a:rPr lang="de-DE" sz="3100" i="1" dirty="0" err="1">
                <a:solidFill>
                  <a:schemeClr val="bg1"/>
                </a:solidFill>
                <a:latin typeface="Minion Pro Medium" panose="02040503050306020203" pitchFamily="18" charset="0"/>
              </a:rPr>
              <a:t>products</a:t>
            </a:r>
            <a:endParaRPr lang="de-DE" sz="2700" i="1" dirty="0">
              <a:solidFill>
                <a:schemeClr val="bg1"/>
              </a:solidFill>
              <a:latin typeface="Minion Pro Medium" panose="02040503050306020203" pitchFamily="18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1D81E02-46E6-6E4C-B98D-2955B11C3A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4231"/>
            <a:ext cx="11147612" cy="2125883"/>
          </a:xfrm>
        </p:spPr>
        <p:txBody>
          <a:bodyPr/>
          <a:lstStyle/>
          <a:p>
            <a:pPr marL="0" indent="0">
              <a:buNone/>
            </a:pPr>
            <a:r>
              <a:rPr lang="de-DE" sz="2600" dirty="0" err="1">
                <a:latin typeface="Imago Pro Book" panose="020B0500060000020004" pitchFamily="34" charset="0"/>
              </a:rPr>
              <a:t>Sales</a:t>
            </a:r>
            <a:r>
              <a:rPr lang="de-DE" sz="2600" dirty="0">
                <a:latin typeface="Imago Pro Book" panose="020B0500060000020004" pitchFamily="34" charset="0"/>
              </a:rPr>
              <a:t> Rep: </a:t>
            </a:r>
            <a:r>
              <a:rPr lang="de-DE" i="1" dirty="0">
                <a:latin typeface="Minion Pro Medium" panose="02040503050306020203" pitchFamily="18" charset="0"/>
                <a:ea typeface="MingLiU" panose="02020509000000000000" pitchFamily="49" charset="-120"/>
              </a:rPr>
              <a:t>„</a:t>
            </a:r>
            <a:r>
              <a:rPr lang="en-GB" i="1" dirty="0">
                <a:latin typeface="Minion Pro Medium" panose="02040503050306020203" pitchFamily="18" charset="0"/>
                <a:ea typeface="MingLiU" panose="02020509000000000000" pitchFamily="49" charset="-120"/>
              </a:rPr>
              <a:t>Customers are asking me what makes our product better </a:t>
            </a:r>
            <a:br>
              <a:rPr lang="en-GB" i="1" dirty="0">
                <a:latin typeface="Minion Pro Medium" panose="02040503050306020203" pitchFamily="18" charset="0"/>
                <a:ea typeface="MingLiU" panose="02020509000000000000" pitchFamily="49" charset="-120"/>
              </a:rPr>
            </a:br>
            <a:r>
              <a:rPr lang="en-GB" i="1" dirty="0">
                <a:latin typeface="Minion Pro Medium" panose="02040503050306020203" pitchFamily="18" charset="0"/>
                <a:ea typeface="MingLiU" panose="02020509000000000000" pitchFamily="49" charset="-120"/>
              </a:rPr>
              <a:t>than competing products they are familiar with and recommend to patients. </a:t>
            </a:r>
          </a:p>
          <a:p>
            <a:pPr marL="0" indent="0">
              <a:buNone/>
            </a:pPr>
            <a:r>
              <a:rPr lang="en-GB" i="1" dirty="0">
                <a:latin typeface="Minion Pro Medium" panose="02040503050306020203" pitchFamily="18" charset="0"/>
                <a:ea typeface="MingLiU" panose="02020509000000000000" pitchFamily="49" charset="-120"/>
              </a:rPr>
              <a:t>&gt;&gt; How can I answer?”</a:t>
            </a:r>
            <a:endParaRPr lang="de-DE" i="1" dirty="0">
              <a:latin typeface="Minion Pro Medium" panose="02040503050306020203" pitchFamily="18" charset="0"/>
              <a:ea typeface="MingLiU" panose="02020509000000000000" pitchFamily="49" charset="-120"/>
            </a:endParaRPr>
          </a:p>
          <a:p>
            <a:pPr marL="0" indent="0">
              <a:buNone/>
            </a:pPr>
            <a:endParaRPr lang="de-DE" sz="3200" i="1" dirty="0">
              <a:latin typeface="Minion Pro Medium" panose="02040503050306020203" pitchFamily="18" charset="0"/>
            </a:endParaRPr>
          </a:p>
          <a:p>
            <a:endParaRPr lang="de-DE" dirty="0">
              <a:latin typeface="Imago Pro Book" panose="020B0500060000020004" pitchFamily="34" charset="0"/>
            </a:endParaRPr>
          </a:p>
          <a:p>
            <a:endParaRPr lang="de-DE" dirty="0">
              <a:latin typeface="Imago Pro Book" panose="020B0500060000020004" pitchFamily="34" charset="0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B8FBE605-F048-DA4C-A343-8350B30C97CC}"/>
              </a:ext>
            </a:extLst>
          </p:cNvPr>
          <p:cNvSpPr/>
          <p:nvPr/>
        </p:nvSpPr>
        <p:spPr>
          <a:xfrm>
            <a:off x="852805" y="5176294"/>
            <a:ext cx="740229" cy="72163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6000" dirty="0">
                <a:latin typeface="Imago Pro Medium" panose="020B0500060000020004" pitchFamily="34" charset="0"/>
              </a:rPr>
              <a:t>!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6C7076BC-71B4-D647-B1EC-84D8C57187ED}"/>
              </a:ext>
            </a:extLst>
          </p:cNvPr>
          <p:cNvSpPr/>
          <p:nvPr/>
        </p:nvSpPr>
        <p:spPr>
          <a:xfrm>
            <a:off x="1876060" y="5060056"/>
            <a:ext cx="70428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dirty="0">
                <a:latin typeface="Imago Pro Medium" panose="020B0500060000020004" pitchFamily="34" charset="0"/>
              </a:rPr>
              <a:t>Yes - </a:t>
            </a:r>
            <a:r>
              <a:rPr lang="de-DE" sz="2800" dirty="0" err="1">
                <a:latin typeface="Imago Pro Medium" panose="020B0500060000020004" pitchFamily="34" charset="0"/>
              </a:rPr>
              <a:t>DiaMIND</a:t>
            </a:r>
            <a:r>
              <a:rPr lang="de-DE" sz="2800" dirty="0">
                <a:latin typeface="Imago Pro Medium" panose="020B0500060000020004" pitchFamily="34" charset="0"/>
              </a:rPr>
              <a:t> </a:t>
            </a:r>
            <a:r>
              <a:rPr lang="de-DE" sz="2800" dirty="0" err="1">
                <a:latin typeface="Imago Pro Medium" panose="020B0500060000020004" pitchFamily="34" charset="0"/>
              </a:rPr>
              <a:t>is</a:t>
            </a:r>
            <a:r>
              <a:rPr lang="de-DE" sz="2800" dirty="0">
                <a:latin typeface="Imago Pro Medium" panose="020B0500060000020004" pitchFamily="34" charset="0"/>
              </a:rPr>
              <a:t> </a:t>
            </a:r>
            <a:r>
              <a:rPr lang="de-DE" sz="2800" dirty="0" err="1">
                <a:latin typeface="Imago Pro Medium" panose="020B0500060000020004" pitchFamily="34" charset="0"/>
              </a:rPr>
              <a:t>your</a:t>
            </a:r>
            <a:r>
              <a:rPr lang="de-DE" sz="2800" dirty="0">
                <a:latin typeface="Imago Pro Medium" panose="020B0500060000020004" pitchFamily="34" charset="0"/>
              </a:rPr>
              <a:t> </a:t>
            </a:r>
            <a:r>
              <a:rPr lang="de-DE" sz="2800" dirty="0" err="1">
                <a:latin typeface="Imago Pro Medium" panose="020B0500060000020004" pitchFamily="34" charset="0"/>
              </a:rPr>
              <a:t>resource</a:t>
            </a:r>
            <a:r>
              <a:rPr lang="de-DE" sz="2800" dirty="0">
                <a:latin typeface="Imago Pro Medium" panose="020B0500060000020004" pitchFamily="34" charset="0"/>
              </a:rPr>
              <a:t> </a:t>
            </a:r>
            <a:r>
              <a:rPr lang="de-DE" sz="2800" dirty="0" err="1">
                <a:latin typeface="Imago Pro Medium" panose="020B0500060000020004" pitchFamily="34" charset="0"/>
              </a:rPr>
              <a:t>to</a:t>
            </a:r>
            <a:r>
              <a:rPr lang="de-DE" sz="2800" dirty="0">
                <a:latin typeface="Imago Pro Medium" panose="020B0500060000020004" pitchFamily="34" charset="0"/>
              </a:rPr>
              <a:t> </a:t>
            </a:r>
            <a:r>
              <a:rPr lang="de-DE" sz="2800" dirty="0" err="1">
                <a:latin typeface="Imago Pro Medium" panose="020B0500060000020004" pitchFamily="34" charset="0"/>
              </a:rPr>
              <a:t>compare</a:t>
            </a:r>
            <a:r>
              <a:rPr lang="de-DE" sz="2800" dirty="0">
                <a:latin typeface="Imago Pro Medium" panose="020B0500060000020004" pitchFamily="34" charset="0"/>
              </a:rPr>
              <a:t> </a:t>
            </a:r>
            <a:r>
              <a:rPr lang="de-DE" sz="2800" dirty="0" err="1">
                <a:latin typeface="Imago Pro Medium" panose="020B0500060000020004" pitchFamily="34" charset="0"/>
              </a:rPr>
              <a:t>your</a:t>
            </a:r>
            <a:r>
              <a:rPr lang="de-DE" sz="2800" dirty="0">
                <a:latin typeface="Imago Pro Medium" panose="020B0500060000020004" pitchFamily="34" charset="0"/>
              </a:rPr>
              <a:t> </a:t>
            </a:r>
            <a:r>
              <a:rPr lang="de-DE" sz="2800" dirty="0" err="1">
                <a:latin typeface="Imago Pro Medium" panose="020B0500060000020004" pitchFamily="34" charset="0"/>
              </a:rPr>
              <a:t>products</a:t>
            </a:r>
            <a:r>
              <a:rPr lang="de-DE" sz="2800" dirty="0">
                <a:latin typeface="Imago Pro Medium" panose="020B0500060000020004" pitchFamily="34" charset="0"/>
              </a:rPr>
              <a:t> </a:t>
            </a:r>
            <a:r>
              <a:rPr lang="de-DE" sz="2800" dirty="0" err="1">
                <a:latin typeface="Imago Pro Medium" panose="020B0500060000020004" pitchFamily="34" charset="0"/>
              </a:rPr>
              <a:t>with</a:t>
            </a:r>
            <a:r>
              <a:rPr lang="de-DE" sz="2800" dirty="0">
                <a:latin typeface="Imago Pro Medium" panose="020B0500060000020004" pitchFamily="34" charset="0"/>
              </a:rPr>
              <a:t> </a:t>
            </a:r>
            <a:r>
              <a:rPr lang="de-DE" sz="2800" dirty="0" err="1">
                <a:latin typeface="Imago Pro Medium" panose="020B0500060000020004" pitchFamily="34" charset="0"/>
              </a:rPr>
              <a:t>the</a:t>
            </a:r>
            <a:r>
              <a:rPr lang="de-DE" sz="2800" dirty="0">
                <a:latin typeface="Imago Pro Medium" panose="020B0500060000020004" pitchFamily="34" charset="0"/>
              </a:rPr>
              <a:t> </a:t>
            </a:r>
            <a:r>
              <a:rPr lang="de-DE" sz="2800" dirty="0" err="1">
                <a:latin typeface="Imago Pro Medium" panose="020B0500060000020004" pitchFamily="34" charset="0"/>
              </a:rPr>
              <a:t>competition</a:t>
            </a:r>
            <a:r>
              <a:rPr lang="de-DE" sz="2800" dirty="0">
                <a:latin typeface="Imago Pro Medium" panose="020B0500060000020004" pitchFamily="34" charset="0"/>
              </a:rPr>
              <a:t>.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AAE5628E-0F03-4F08-8F03-E30FA99523ED}"/>
              </a:ext>
            </a:extLst>
          </p:cNvPr>
          <p:cNvSpPr/>
          <p:nvPr/>
        </p:nvSpPr>
        <p:spPr>
          <a:xfrm>
            <a:off x="838198" y="3943387"/>
            <a:ext cx="740229" cy="72163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6000" dirty="0">
                <a:latin typeface="Imago Pro Medium" panose="020B0500060000020004" pitchFamily="34" charset="0"/>
              </a:rPr>
              <a:t>?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FEA3181E-598B-418E-8FE5-2A2510582045}"/>
              </a:ext>
            </a:extLst>
          </p:cNvPr>
          <p:cNvSpPr/>
          <p:nvPr/>
        </p:nvSpPr>
        <p:spPr>
          <a:xfrm>
            <a:off x="1798135" y="4054221"/>
            <a:ext cx="92290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dirty="0">
                <a:latin typeface="Imago Pro Medium" panose="020B0500060000020004" pitchFamily="34" charset="0"/>
              </a:rPr>
              <a:t>„</a:t>
            </a:r>
            <a:r>
              <a:rPr lang="de-DE" sz="2800" dirty="0" err="1">
                <a:latin typeface="Imago Pro Medium" panose="020B0500060000020004" pitchFamily="34" charset="0"/>
              </a:rPr>
              <a:t>Is</a:t>
            </a:r>
            <a:r>
              <a:rPr lang="de-DE" sz="2800" dirty="0">
                <a:latin typeface="Imago Pro Medium" panose="020B0500060000020004" pitchFamily="34" charset="0"/>
              </a:rPr>
              <a:t> </a:t>
            </a:r>
            <a:r>
              <a:rPr lang="de-DE" sz="2800" dirty="0" err="1">
                <a:latin typeface="Imago Pro Medium" panose="020B0500060000020004" pitchFamily="34" charset="0"/>
              </a:rPr>
              <a:t>there</a:t>
            </a:r>
            <a:r>
              <a:rPr lang="de-DE" sz="2800" dirty="0">
                <a:latin typeface="Imago Pro Medium" panose="020B0500060000020004" pitchFamily="34" charset="0"/>
              </a:rPr>
              <a:t> a </a:t>
            </a:r>
            <a:r>
              <a:rPr lang="de-DE" sz="2800" dirty="0" err="1">
                <a:latin typeface="Imago Pro Medium" panose="020B0500060000020004" pitchFamily="34" charset="0"/>
              </a:rPr>
              <a:t>tool</a:t>
            </a:r>
            <a:r>
              <a:rPr lang="de-DE" sz="2800" dirty="0">
                <a:latin typeface="Imago Pro Medium" panose="020B0500060000020004" pitchFamily="34" charset="0"/>
              </a:rPr>
              <a:t> </a:t>
            </a:r>
            <a:r>
              <a:rPr lang="de-DE" sz="2800" dirty="0" err="1">
                <a:latin typeface="Imago Pro Medium" panose="020B0500060000020004" pitchFamily="34" charset="0"/>
              </a:rPr>
              <a:t>that</a:t>
            </a:r>
            <a:r>
              <a:rPr lang="de-DE" sz="2800" dirty="0">
                <a:latin typeface="Imago Pro Medium" panose="020B0500060000020004" pitchFamily="34" charset="0"/>
              </a:rPr>
              <a:t> </a:t>
            </a:r>
            <a:r>
              <a:rPr lang="de-DE" sz="2800" dirty="0" err="1">
                <a:latin typeface="Imago Pro Medium" panose="020B0500060000020004" pitchFamily="34" charset="0"/>
              </a:rPr>
              <a:t>can</a:t>
            </a:r>
            <a:r>
              <a:rPr lang="de-DE" sz="2800" dirty="0">
                <a:latin typeface="Imago Pro Medium" panose="020B0500060000020004" pitchFamily="34" charset="0"/>
              </a:rPr>
              <a:t> </a:t>
            </a:r>
            <a:r>
              <a:rPr lang="de-DE" sz="2800" dirty="0" err="1">
                <a:latin typeface="Imago Pro Medium" panose="020B0500060000020004" pitchFamily="34" charset="0"/>
              </a:rPr>
              <a:t>help</a:t>
            </a:r>
            <a:r>
              <a:rPr lang="de-DE" sz="2800" dirty="0">
                <a:latin typeface="Imago Pro Medium" panose="020B0500060000020004" pitchFamily="34" charset="0"/>
              </a:rPr>
              <a:t>?“</a:t>
            </a:r>
          </a:p>
        </p:txBody>
      </p:sp>
    </p:spTree>
    <p:extLst>
      <p:ext uri="{BB962C8B-B14F-4D97-AF65-F5344CB8AC3E}">
        <p14:creationId xmlns:p14="http://schemas.microsoft.com/office/powerpoint/2010/main" val="3664915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1FE52E7F-1146-DE4D-BB86-A14377A30954}"/>
              </a:ext>
            </a:extLst>
          </p:cNvPr>
          <p:cNvSpPr/>
          <p:nvPr/>
        </p:nvSpPr>
        <p:spPr>
          <a:xfrm>
            <a:off x="0" y="174169"/>
            <a:ext cx="12192000" cy="1698172"/>
          </a:xfrm>
          <a:prstGeom prst="rect">
            <a:avLst/>
          </a:prstGeom>
          <a:solidFill>
            <a:srgbClr val="0072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D8156CE8-E6E6-6C4F-9928-97331DB8F632}"/>
              </a:ext>
            </a:extLst>
          </p:cNvPr>
          <p:cNvSpPr txBox="1">
            <a:spLocks/>
          </p:cNvSpPr>
          <p:nvPr/>
        </p:nvSpPr>
        <p:spPr>
          <a:xfrm>
            <a:off x="838200" y="36512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4100" dirty="0">
                <a:solidFill>
                  <a:schemeClr val="bg1"/>
                </a:solidFill>
                <a:latin typeface="Imago Pro Medium" panose="020B0500060000020004" pitchFamily="34" charset="0"/>
              </a:rPr>
              <a:t>A </a:t>
            </a:r>
            <a:r>
              <a:rPr lang="de-DE" sz="4100" dirty="0" err="1">
                <a:solidFill>
                  <a:schemeClr val="bg1"/>
                </a:solidFill>
                <a:latin typeface="Imago Pro Medium" panose="020B0500060000020004" pitchFamily="34" charset="0"/>
              </a:rPr>
              <a:t>concrete</a:t>
            </a:r>
            <a:r>
              <a:rPr lang="de-DE" sz="4100" dirty="0">
                <a:solidFill>
                  <a:schemeClr val="bg1"/>
                </a:solidFill>
                <a:latin typeface="Imago Pro Medium" panose="020B0500060000020004" pitchFamily="34" charset="0"/>
              </a:rPr>
              <a:t> </a:t>
            </a:r>
            <a:r>
              <a:rPr lang="de-DE" sz="4100" dirty="0" err="1">
                <a:solidFill>
                  <a:schemeClr val="bg1"/>
                </a:solidFill>
                <a:latin typeface="Imago Pro Medium" panose="020B0500060000020004" pitchFamily="34" charset="0"/>
              </a:rPr>
              <a:t>example</a:t>
            </a:r>
            <a:br>
              <a:rPr lang="de-DE" dirty="0">
                <a:solidFill>
                  <a:schemeClr val="bg1"/>
                </a:solidFill>
                <a:latin typeface="Imago Pro Book" panose="020B0500060000020004" pitchFamily="34" charset="0"/>
              </a:rPr>
            </a:br>
            <a:r>
              <a:rPr lang="de-DE" sz="2900" i="1" dirty="0" err="1">
                <a:solidFill>
                  <a:schemeClr val="bg1"/>
                </a:solidFill>
                <a:latin typeface="Minion Pro Medium" panose="02040503050306020203" pitchFamily="18" charset="0"/>
              </a:rPr>
              <a:t>Profiling</a:t>
            </a:r>
            <a:r>
              <a:rPr lang="de-DE" sz="2900" i="1" dirty="0">
                <a:solidFill>
                  <a:schemeClr val="bg1"/>
                </a:solidFill>
                <a:latin typeface="Minion Pro Medium" panose="02040503050306020203" pitchFamily="18" charset="0"/>
              </a:rPr>
              <a:t> </a:t>
            </a:r>
            <a:r>
              <a:rPr lang="de-DE" sz="2900" i="1" dirty="0" err="1">
                <a:solidFill>
                  <a:schemeClr val="bg1"/>
                </a:solidFill>
                <a:latin typeface="Minion Pro Medium" panose="02040503050306020203" pitchFamily="18" charset="0"/>
              </a:rPr>
              <a:t>the</a:t>
            </a:r>
            <a:r>
              <a:rPr lang="de-DE" sz="2900" i="1" dirty="0">
                <a:solidFill>
                  <a:schemeClr val="bg1"/>
                </a:solidFill>
                <a:latin typeface="Minion Pro Medium" panose="02040503050306020203" pitchFamily="18" charset="0"/>
              </a:rPr>
              <a:t> </a:t>
            </a:r>
            <a:r>
              <a:rPr lang="de-DE" sz="2900" i="1" dirty="0" err="1">
                <a:solidFill>
                  <a:schemeClr val="bg1"/>
                </a:solidFill>
                <a:latin typeface="Minion Pro Medium" panose="02040503050306020203" pitchFamily="18" charset="0"/>
              </a:rPr>
              <a:t>Eversense</a:t>
            </a:r>
            <a:r>
              <a:rPr lang="de-DE" sz="2900" i="1" dirty="0">
                <a:solidFill>
                  <a:schemeClr val="bg1"/>
                </a:solidFill>
                <a:latin typeface="Minion Pro Medium" panose="02040503050306020203" pitchFamily="18" charset="0"/>
              </a:rPr>
              <a:t> XL </a:t>
            </a:r>
            <a:r>
              <a:rPr lang="de-DE" sz="2900" i="1" dirty="0" err="1">
                <a:solidFill>
                  <a:schemeClr val="bg1"/>
                </a:solidFill>
                <a:latin typeface="Minion Pro Medium" panose="02040503050306020203" pitchFamily="18" charset="0"/>
              </a:rPr>
              <a:t>sensor</a:t>
            </a:r>
            <a:endParaRPr lang="de-DE" sz="2900" i="1" dirty="0">
              <a:solidFill>
                <a:schemeClr val="bg1"/>
              </a:solidFill>
              <a:latin typeface="Minion Pro Medium" panose="02040503050306020203" pitchFamily="18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BA759E0-CA6B-3E49-9985-B936B90B4A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4712"/>
            <a:ext cx="10515600" cy="143839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dirty="0" err="1">
                <a:latin typeface="Imago Pro Medium" panose="020B0500060000020004" pitchFamily="34" charset="0"/>
              </a:rPr>
              <a:t>Example</a:t>
            </a:r>
            <a:r>
              <a:rPr lang="de-DE" dirty="0">
                <a:latin typeface="Imago Pro Medium" panose="020B0500060000020004" pitchFamily="34" charset="0"/>
              </a:rPr>
              <a:t> –</a:t>
            </a:r>
          </a:p>
          <a:p>
            <a:pPr marL="0" indent="0">
              <a:buNone/>
            </a:pPr>
            <a:r>
              <a:rPr lang="de-DE" dirty="0" err="1">
                <a:latin typeface="Imago Pro Medium" panose="020B0500060000020004" pitchFamily="34" charset="0"/>
              </a:rPr>
              <a:t>How</a:t>
            </a:r>
            <a:r>
              <a:rPr lang="de-DE" dirty="0">
                <a:latin typeface="Imago Pro Medium" panose="020B0500060000020004" pitchFamily="34" charset="0"/>
              </a:rPr>
              <a:t> </a:t>
            </a:r>
            <a:r>
              <a:rPr lang="de-DE" dirty="0" err="1">
                <a:latin typeface="Imago Pro Medium" panose="020B0500060000020004" pitchFamily="34" charset="0"/>
              </a:rPr>
              <a:t>to</a:t>
            </a:r>
            <a:r>
              <a:rPr lang="de-DE" dirty="0">
                <a:latin typeface="Imago Pro Medium" panose="020B0500060000020004" pitchFamily="34" charset="0"/>
              </a:rPr>
              <a:t> </a:t>
            </a:r>
            <a:r>
              <a:rPr lang="de-DE" dirty="0" err="1">
                <a:latin typeface="Imago Pro Medium" panose="020B0500060000020004" pitchFamily="34" charset="0"/>
              </a:rPr>
              <a:t>profile</a:t>
            </a:r>
            <a:r>
              <a:rPr lang="de-DE" dirty="0">
                <a:latin typeface="Imago Pro Medium" panose="020B0500060000020004" pitchFamily="34" charset="0"/>
              </a:rPr>
              <a:t> </a:t>
            </a:r>
            <a:r>
              <a:rPr lang="de-DE" dirty="0" err="1">
                <a:latin typeface="Imago Pro Medium" panose="020B0500060000020004" pitchFamily="34" charset="0"/>
              </a:rPr>
              <a:t>the</a:t>
            </a:r>
            <a:r>
              <a:rPr lang="de-DE" dirty="0">
                <a:latin typeface="Imago Pro Medium" panose="020B0500060000020004" pitchFamily="34" charset="0"/>
              </a:rPr>
              <a:t> </a:t>
            </a:r>
            <a:r>
              <a:rPr lang="de-DE" dirty="0" err="1">
                <a:latin typeface="Imago Pro Medium" panose="020B0500060000020004" pitchFamily="34" charset="0"/>
              </a:rPr>
              <a:t>Eversense</a:t>
            </a:r>
            <a:r>
              <a:rPr lang="de-DE" dirty="0">
                <a:latin typeface="Imago Pro Medium" panose="020B0500060000020004" pitchFamily="34" charset="0"/>
              </a:rPr>
              <a:t> XL </a:t>
            </a:r>
            <a:r>
              <a:rPr lang="de-DE" dirty="0" err="1">
                <a:latin typeface="Imago Pro Medium" panose="020B0500060000020004" pitchFamily="34" charset="0"/>
              </a:rPr>
              <a:t>sensor</a:t>
            </a:r>
            <a:r>
              <a:rPr lang="de-DE" dirty="0">
                <a:latin typeface="Imago Pro Medium" panose="020B0500060000020004" pitchFamily="34" charset="0"/>
              </a:rPr>
              <a:t> </a:t>
            </a:r>
            <a:br>
              <a:rPr lang="de-DE" dirty="0">
                <a:latin typeface="Imago Pro Medium" panose="020B0500060000020004" pitchFamily="34" charset="0"/>
              </a:rPr>
            </a:br>
            <a:r>
              <a:rPr lang="de-DE" dirty="0">
                <a:latin typeface="Imago Pro Medium" panose="020B0500060000020004" pitchFamily="34" charset="0"/>
              </a:rPr>
              <a:t>versus </a:t>
            </a:r>
            <a:r>
              <a:rPr lang="de-DE" dirty="0" err="1">
                <a:latin typeface="Imago Pro Medium" panose="020B0500060000020004" pitchFamily="34" charset="0"/>
              </a:rPr>
              <a:t>competition</a:t>
            </a:r>
            <a:r>
              <a:rPr lang="de-DE" dirty="0">
                <a:latin typeface="Imago Pro Medium" panose="020B0500060000020004" pitchFamily="34" charset="0"/>
              </a:rPr>
              <a:t>:</a:t>
            </a:r>
          </a:p>
          <a:p>
            <a:pPr marL="0" indent="0">
              <a:buNone/>
            </a:pPr>
            <a:endParaRPr lang="de-DE" sz="900" dirty="0">
              <a:latin typeface="Imago Pro Book" panose="020B0500060000020004" pitchFamily="34" charset="0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A5C7473D-9425-1044-A1C3-124D29FEBB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2683" y="3521507"/>
            <a:ext cx="990600" cy="13589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6C8B434F-2BC9-144E-8B94-2069ECE6D0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1185" y="4751081"/>
            <a:ext cx="1295400" cy="12954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7E5F0CEF-6CED-B64C-971E-11692DAB2F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0669" y="3523106"/>
            <a:ext cx="1727200" cy="12446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1724D045-734C-6949-895E-A9A42F634E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47102" y="4852741"/>
            <a:ext cx="1409700" cy="12954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C8E54E2B-13D7-7F42-B29F-21C954153C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69318" y="1994838"/>
            <a:ext cx="1358537" cy="1698172"/>
          </a:xfrm>
          <a:prstGeom prst="rect">
            <a:avLst/>
          </a:prstGeom>
        </p:spPr>
      </p:pic>
      <p:sp>
        <p:nvSpPr>
          <p:cNvPr id="18" name="Inhaltsplatzhalter 2">
            <a:extLst>
              <a:ext uri="{FF2B5EF4-FFF2-40B4-BE49-F238E27FC236}">
                <a16:creationId xmlns:a16="http://schemas.microsoft.com/office/drawing/2014/main" id="{B2275A7A-301D-7B43-BE41-4ACE8B48BFF9}"/>
              </a:ext>
            </a:extLst>
          </p:cNvPr>
          <p:cNvSpPr txBox="1">
            <a:spLocks/>
          </p:cNvSpPr>
          <p:nvPr/>
        </p:nvSpPr>
        <p:spPr>
          <a:xfrm>
            <a:off x="838200" y="4094435"/>
            <a:ext cx="4548447" cy="24121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err="1">
                <a:latin typeface="Imago Pro Book" panose="020B0500060000020004" pitchFamily="34" charset="0"/>
              </a:rPr>
              <a:t>Dexcom</a:t>
            </a:r>
            <a:r>
              <a:rPr lang="de-DE" dirty="0">
                <a:latin typeface="Imago Pro Book" panose="020B0500060000020004" pitchFamily="34" charset="0"/>
              </a:rPr>
              <a:t> G5</a:t>
            </a:r>
          </a:p>
          <a:p>
            <a:pPr marL="0" indent="0">
              <a:buNone/>
            </a:pPr>
            <a:endParaRPr lang="de-DE" sz="4000" dirty="0">
              <a:latin typeface="Imago Pro Book" panose="020B0500060000020004" pitchFamily="34" charset="0"/>
            </a:endParaRPr>
          </a:p>
          <a:p>
            <a:r>
              <a:rPr lang="de-DE" dirty="0" err="1">
                <a:latin typeface="Imago Pro Book" panose="020B0500060000020004" pitchFamily="34" charset="0"/>
              </a:rPr>
              <a:t>Dexcom</a:t>
            </a:r>
            <a:r>
              <a:rPr lang="de-DE" dirty="0">
                <a:latin typeface="Imago Pro Book" panose="020B0500060000020004" pitchFamily="34" charset="0"/>
              </a:rPr>
              <a:t> G6</a:t>
            </a:r>
          </a:p>
        </p:txBody>
      </p:sp>
      <p:sp>
        <p:nvSpPr>
          <p:cNvPr id="19" name="Inhaltsplatzhalter 2">
            <a:extLst>
              <a:ext uri="{FF2B5EF4-FFF2-40B4-BE49-F238E27FC236}">
                <a16:creationId xmlns:a16="http://schemas.microsoft.com/office/drawing/2014/main" id="{DB2EAD60-BB77-4845-A45D-C94CD63BA67F}"/>
              </a:ext>
            </a:extLst>
          </p:cNvPr>
          <p:cNvSpPr txBox="1">
            <a:spLocks/>
          </p:cNvSpPr>
          <p:nvPr/>
        </p:nvSpPr>
        <p:spPr>
          <a:xfrm>
            <a:off x="6096000" y="4101779"/>
            <a:ext cx="4548447" cy="24121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latin typeface="Imago Pro Book" panose="020B0500060000020004" pitchFamily="34" charset="0"/>
              </a:rPr>
              <a:t>Guardian Connect</a:t>
            </a:r>
          </a:p>
          <a:p>
            <a:pPr marL="0" indent="0">
              <a:buNone/>
            </a:pPr>
            <a:endParaRPr lang="de-DE" sz="4000" dirty="0">
              <a:latin typeface="Imago Pro Book" panose="020B0500060000020004" pitchFamily="34" charset="0"/>
            </a:endParaRPr>
          </a:p>
          <a:p>
            <a:r>
              <a:rPr lang="de-DE" dirty="0" err="1">
                <a:latin typeface="Imago Pro Book" panose="020B0500060000020004" pitchFamily="34" charset="0"/>
              </a:rPr>
              <a:t>FreeStyle</a:t>
            </a:r>
            <a:r>
              <a:rPr lang="de-DE" dirty="0">
                <a:latin typeface="Imago Pro Book" panose="020B0500060000020004" pitchFamily="34" charset="0"/>
              </a:rPr>
              <a:t> </a:t>
            </a:r>
            <a:r>
              <a:rPr lang="de-DE" dirty="0" err="1">
                <a:latin typeface="Imago Pro Book" panose="020B0500060000020004" pitchFamily="34" charset="0"/>
              </a:rPr>
              <a:t>Libre</a:t>
            </a:r>
            <a:endParaRPr lang="de-DE" dirty="0">
              <a:latin typeface="Imago Pro Book" panose="020B0500060000020004" pitchFamily="34" charset="0"/>
            </a:endParaRPr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347F8A99-7A0C-5A49-B7DC-493CE301FE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43283" y="360665"/>
            <a:ext cx="1304184" cy="132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736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5D7EFAE0-BCB1-9E45-AA5B-44853A9A8194}"/>
              </a:ext>
            </a:extLst>
          </p:cNvPr>
          <p:cNvSpPr/>
          <p:nvPr/>
        </p:nvSpPr>
        <p:spPr>
          <a:xfrm>
            <a:off x="0" y="174169"/>
            <a:ext cx="12192000" cy="1698172"/>
          </a:xfrm>
          <a:prstGeom prst="rect">
            <a:avLst/>
          </a:prstGeom>
          <a:solidFill>
            <a:srgbClr val="0072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6E480C5-1E25-D144-91E3-565B27927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>
                <a:solidFill>
                  <a:schemeClr val="bg1"/>
                </a:solidFill>
                <a:latin typeface="Imago Pro Medium" panose="020B0500060000020004" pitchFamily="34" charset="0"/>
              </a:rPr>
              <a:t>Solution – </a:t>
            </a:r>
            <a:r>
              <a:rPr lang="de-DE" sz="4000" dirty="0" err="1">
                <a:solidFill>
                  <a:schemeClr val="bg1"/>
                </a:solidFill>
                <a:latin typeface="Imago Pro Medium" panose="020B0500060000020004" pitchFamily="34" charset="0"/>
              </a:rPr>
              <a:t>Step</a:t>
            </a:r>
            <a:r>
              <a:rPr lang="de-DE" sz="4000" dirty="0">
                <a:solidFill>
                  <a:schemeClr val="bg1"/>
                </a:solidFill>
                <a:latin typeface="Imago Pro Medium" panose="020B0500060000020004" pitchFamily="34" charset="0"/>
              </a:rPr>
              <a:t> 1: </a:t>
            </a:r>
            <a:br>
              <a:rPr lang="de-DE" dirty="0">
                <a:solidFill>
                  <a:schemeClr val="bg1"/>
                </a:solidFill>
                <a:latin typeface="Imago Pro Medium" panose="020B0500060000020004" pitchFamily="34" charset="0"/>
              </a:rPr>
            </a:br>
            <a:r>
              <a:rPr lang="de-DE" sz="2800" i="1" dirty="0">
                <a:solidFill>
                  <a:schemeClr val="bg1"/>
                </a:solidFill>
                <a:latin typeface="Minion Pro Medium" panose="02040503050306020203" pitchFamily="18" charset="0"/>
              </a:rPr>
              <a:t>Check </a:t>
            </a:r>
            <a:r>
              <a:rPr lang="de-DE" sz="2800" i="1" dirty="0" err="1">
                <a:solidFill>
                  <a:schemeClr val="bg1"/>
                </a:solidFill>
                <a:latin typeface="Minion Pro Medium" panose="02040503050306020203" pitchFamily="18" charset="0"/>
              </a:rPr>
              <a:t>for</a:t>
            </a:r>
            <a:r>
              <a:rPr lang="de-DE" sz="2800" i="1" dirty="0">
                <a:solidFill>
                  <a:schemeClr val="bg1"/>
                </a:solidFill>
                <a:latin typeface="Minion Pro Medium" panose="02040503050306020203" pitchFamily="18" charset="0"/>
              </a:rPr>
              <a:t> </a:t>
            </a:r>
            <a:r>
              <a:rPr lang="de-DE" sz="2800" i="1" dirty="0" err="1">
                <a:solidFill>
                  <a:schemeClr val="bg1"/>
                </a:solidFill>
                <a:latin typeface="Minion Pro Medium" panose="02040503050306020203" pitchFamily="18" charset="0"/>
              </a:rPr>
              <a:t>product</a:t>
            </a:r>
            <a:r>
              <a:rPr lang="de-DE" sz="2800" i="1" dirty="0">
                <a:solidFill>
                  <a:schemeClr val="bg1"/>
                </a:solidFill>
                <a:latin typeface="Minion Pro Medium" panose="02040503050306020203" pitchFamily="18" charset="0"/>
              </a:rPr>
              <a:t> </a:t>
            </a:r>
            <a:r>
              <a:rPr lang="de-DE" sz="2800" i="1" dirty="0" err="1">
                <a:solidFill>
                  <a:schemeClr val="bg1"/>
                </a:solidFill>
                <a:latin typeface="Minion Pro Medium" panose="02040503050306020203" pitchFamily="18" charset="0"/>
              </a:rPr>
              <a:t>information</a:t>
            </a:r>
            <a:r>
              <a:rPr lang="de-DE" sz="2800" i="1" dirty="0">
                <a:solidFill>
                  <a:schemeClr val="bg1"/>
                </a:solidFill>
                <a:latin typeface="Minion Pro Medium" panose="02040503050306020203" pitchFamily="18" charset="0"/>
              </a:rPr>
              <a:t> in </a:t>
            </a:r>
            <a:r>
              <a:rPr lang="de-DE" sz="2800" i="1" dirty="0" err="1">
                <a:solidFill>
                  <a:schemeClr val="bg1"/>
                </a:solidFill>
                <a:latin typeface="Minion Pro Medium" panose="02040503050306020203" pitchFamily="18" charset="0"/>
              </a:rPr>
              <a:t>DiaMIND</a:t>
            </a:r>
            <a:endParaRPr lang="de-DE" sz="2800" i="1" dirty="0">
              <a:solidFill>
                <a:schemeClr val="bg1"/>
              </a:solidFill>
              <a:latin typeface="Minion Pro Medium" panose="02040503050306020203" pitchFamily="18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7670852-D731-2344-8F87-4FE6D8A6CB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2337674"/>
            <a:ext cx="3763855" cy="354629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7467D67D-7695-429B-B661-524455750A5A}"/>
              </a:ext>
            </a:extLst>
          </p:cNvPr>
          <p:cNvSpPr txBox="1">
            <a:spLocks/>
          </p:cNvSpPr>
          <p:nvPr/>
        </p:nvSpPr>
        <p:spPr>
          <a:xfrm>
            <a:off x="738752" y="6117928"/>
            <a:ext cx="7134388" cy="6089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200" dirty="0">
                <a:latin typeface="Imago Pro Book" panose="020B0500060000020004" pitchFamily="34" charset="0"/>
              </a:rPr>
              <a:t>[Live </a:t>
            </a:r>
            <a:r>
              <a:rPr lang="de-DE" sz="1200" dirty="0" err="1">
                <a:latin typeface="Imago Pro Book" panose="020B0500060000020004" pitchFamily="34" charset="0"/>
              </a:rPr>
              <a:t>demo</a:t>
            </a:r>
            <a:r>
              <a:rPr lang="de-DE" sz="1200" dirty="0">
                <a:latin typeface="Imago Pro Book" panose="020B0500060000020004" pitchFamily="34" charset="0"/>
              </a:rPr>
              <a:t>:</a:t>
            </a:r>
            <a:br>
              <a:rPr lang="de-DE" sz="1200" dirty="0">
                <a:latin typeface="Imago Pro Book" panose="020B0500060000020004" pitchFamily="34" charset="0"/>
              </a:rPr>
            </a:br>
            <a:r>
              <a:rPr lang="de-DE" sz="1200" dirty="0">
                <a:latin typeface="Imago Pro Book" panose="020B0500060000020004" pitchFamily="34" charset="0"/>
                <a:hlinkClick r:id="rId3"/>
              </a:rPr>
              <a:t>https://roche.sharepoint.com/sites/DiaMIND/SitePages/DiaMIND.aspx</a:t>
            </a:r>
            <a:r>
              <a:rPr lang="de-DE" sz="1200" dirty="0">
                <a:latin typeface="Imago Pro Book" panose="020B0500060000020004" pitchFamily="34" charset="0"/>
              </a:rPr>
              <a:t> ]</a:t>
            </a:r>
          </a:p>
        </p:txBody>
      </p:sp>
    </p:spTree>
    <p:extLst>
      <p:ext uri="{BB962C8B-B14F-4D97-AF65-F5344CB8AC3E}">
        <p14:creationId xmlns:p14="http://schemas.microsoft.com/office/powerpoint/2010/main" val="153357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6B41AC24-7627-5D4F-93E2-1BA49DFE07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4591747"/>
            <a:ext cx="8148332" cy="18041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6A381565-7000-F144-A813-00E8161EAA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8" y="2337674"/>
            <a:ext cx="8148333" cy="213221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62F26ADA-5E0F-3340-A1C9-D2BBFCE055F1}"/>
              </a:ext>
            </a:extLst>
          </p:cNvPr>
          <p:cNvSpPr/>
          <p:nvPr/>
        </p:nvSpPr>
        <p:spPr>
          <a:xfrm>
            <a:off x="0" y="174169"/>
            <a:ext cx="12192000" cy="1698172"/>
          </a:xfrm>
          <a:prstGeom prst="rect">
            <a:avLst/>
          </a:prstGeom>
          <a:solidFill>
            <a:srgbClr val="0072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8D384BC-061D-5849-A6AF-A6F2590A8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49000" cy="1325563"/>
          </a:xfrm>
        </p:spPr>
        <p:txBody>
          <a:bodyPr>
            <a:normAutofit fontScale="90000"/>
          </a:bodyPr>
          <a:lstStyle/>
          <a:p>
            <a:r>
              <a:rPr lang="en-US" sz="4000">
                <a:solidFill>
                  <a:schemeClr val="bg1"/>
                </a:solidFill>
                <a:latin typeface="Imago Pro Medium" panose="020B0500060000020004" pitchFamily="34" charset="0"/>
              </a:rPr>
              <a:t>Solution – Step 2: </a:t>
            </a:r>
            <a:br>
              <a:rPr lang="en-US">
                <a:solidFill>
                  <a:schemeClr val="bg1"/>
                </a:solidFill>
                <a:latin typeface="Imago Pro Book" panose="020B0500060000020004" pitchFamily="34" charset="0"/>
              </a:rPr>
            </a:br>
            <a:r>
              <a:rPr lang="en-US" sz="2800" i="1">
                <a:solidFill>
                  <a:schemeClr val="bg1"/>
                </a:solidFill>
                <a:latin typeface="Minion Pro Medium" panose="02040503050306020203" pitchFamily="18" charset="0"/>
                <a:ea typeface="MingLiU" panose="02020509000000000000" pitchFamily="49" charset="-120"/>
              </a:rPr>
              <a:t>Identify strengths of the RDC product</a:t>
            </a:r>
            <a:br>
              <a:rPr lang="en-US" sz="2800" i="1">
                <a:solidFill>
                  <a:schemeClr val="bg1"/>
                </a:solidFill>
                <a:latin typeface="Minion Pro Medium" panose="02040503050306020203" pitchFamily="18" charset="0"/>
                <a:ea typeface="MingLiU" panose="02020509000000000000" pitchFamily="49" charset="-120"/>
              </a:rPr>
            </a:br>
            <a:r>
              <a:rPr lang="en-US" sz="2800" i="1">
                <a:solidFill>
                  <a:schemeClr val="bg1"/>
                </a:solidFill>
                <a:latin typeface="Minion Pro Medium" panose="02040503050306020203" pitchFamily="18" charset="0"/>
                <a:ea typeface="MingLiU" panose="02020509000000000000" pitchFamily="49" charset="-120"/>
              </a:rPr>
              <a:t>(e.g. sensor lifetime, temporarily detacheable sensor)</a:t>
            </a:r>
            <a:endParaRPr lang="en-US" sz="3100" i="1">
              <a:solidFill>
                <a:schemeClr val="bg1"/>
              </a:solidFill>
              <a:latin typeface="Minion Pro Medium" panose="02040503050306020203" pitchFamily="18" charset="0"/>
              <a:ea typeface="MingLiU" panose="02020509000000000000" pitchFamily="49" charset="-120"/>
            </a:endParaRPr>
          </a:p>
        </p:txBody>
      </p:sp>
      <p:sp>
        <p:nvSpPr>
          <p:cNvPr id="14" name="Bogen 13">
            <a:extLst>
              <a:ext uri="{FF2B5EF4-FFF2-40B4-BE49-F238E27FC236}">
                <a16:creationId xmlns:a16="http://schemas.microsoft.com/office/drawing/2014/main" id="{A29BF926-4FDE-9241-9410-2D09967B6B6A}"/>
              </a:ext>
            </a:extLst>
          </p:cNvPr>
          <p:cNvSpPr/>
          <p:nvPr/>
        </p:nvSpPr>
        <p:spPr>
          <a:xfrm rot="270577" flipH="1">
            <a:off x="4807128" y="6230106"/>
            <a:ext cx="1868875" cy="189591"/>
          </a:xfrm>
          <a:prstGeom prst="arc">
            <a:avLst/>
          </a:prstGeom>
          <a:ln w="31750" cap="rnd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Bogen 10">
            <a:extLst>
              <a:ext uri="{FF2B5EF4-FFF2-40B4-BE49-F238E27FC236}">
                <a16:creationId xmlns:a16="http://schemas.microsoft.com/office/drawing/2014/main" id="{75E3006A-2923-0E46-BE16-C4A65E7DFA9B}"/>
              </a:ext>
            </a:extLst>
          </p:cNvPr>
          <p:cNvSpPr/>
          <p:nvPr/>
        </p:nvSpPr>
        <p:spPr>
          <a:xfrm rot="270577" flipH="1">
            <a:off x="4807128" y="4272216"/>
            <a:ext cx="1868875" cy="189591"/>
          </a:xfrm>
          <a:prstGeom prst="arc">
            <a:avLst/>
          </a:prstGeom>
          <a:ln w="31750" cap="rnd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01216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Gewinkelte Verbindung 8">
            <a:extLst>
              <a:ext uri="{FF2B5EF4-FFF2-40B4-BE49-F238E27FC236}">
                <a16:creationId xmlns:a16="http://schemas.microsoft.com/office/drawing/2014/main" id="{6DAA1306-4A54-3246-8B61-10A6FA7FCCAA}"/>
              </a:ext>
            </a:extLst>
          </p:cNvPr>
          <p:cNvCxnSpPr>
            <a:cxnSpLocks/>
          </p:cNvCxnSpPr>
          <p:nvPr/>
        </p:nvCxnSpPr>
        <p:spPr>
          <a:xfrm>
            <a:off x="2046969" y="4198932"/>
            <a:ext cx="3757352" cy="853230"/>
          </a:xfrm>
          <a:prstGeom prst="bentConnector3">
            <a:avLst/>
          </a:prstGeom>
          <a:ln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>
            <a:extLst>
              <a:ext uri="{FF2B5EF4-FFF2-40B4-BE49-F238E27FC236}">
                <a16:creationId xmlns:a16="http://schemas.microsoft.com/office/drawing/2014/main" id="{6BC50E90-B644-324D-9F5A-5A89BC08AFD3}"/>
              </a:ext>
            </a:extLst>
          </p:cNvPr>
          <p:cNvCxnSpPr/>
          <p:nvPr/>
        </p:nvCxnSpPr>
        <p:spPr>
          <a:xfrm>
            <a:off x="4738255" y="4250785"/>
            <a:ext cx="0" cy="8013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hteck 3">
            <a:extLst>
              <a:ext uri="{FF2B5EF4-FFF2-40B4-BE49-F238E27FC236}">
                <a16:creationId xmlns:a16="http://schemas.microsoft.com/office/drawing/2014/main" id="{2405F750-994E-6643-BEE0-17D542610154}"/>
              </a:ext>
            </a:extLst>
          </p:cNvPr>
          <p:cNvSpPr/>
          <p:nvPr/>
        </p:nvSpPr>
        <p:spPr>
          <a:xfrm>
            <a:off x="0" y="174169"/>
            <a:ext cx="12192000" cy="1698172"/>
          </a:xfrm>
          <a:prstGeom prst="rect">
            <a:avLst/>
          </a:prstGeom>
          <a:solidFill>
            <a:srgbClr val="0072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F2571CB-879B-2E4C-8EAC-F80F12CAB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de-DE" sz="4000" dirty="0">
                <a:solidFill>
                  <a:schemeClr val="bg1"/>
                </a:solidFill>
                <a:latin typeface="Imago Pro Medium" panose="020B0500060000020004" pitchFamily="34" charset="0"/>
              </a:rPr>
              <a:t>Solution – Step 3: </a:t>
            </a:r>
            <a:br>
              <a:rPr lang="de-DE" sz="4000" dirty="0">
                <a:solidFill>
                  <a:schemeClr val="bg1"/>
                </a:solidFill>
                <a:latin typeface="Imago Pro Medium" panose="020B0500060000020004" pitchFamily="34" charset="0"/>
              </a:rPr>
            </a:br>
            <a:r>
              <a:rPr lang="de-DE" sz="2800" i="1" dirty="0">
                <a:solidFill>
                  <a:schemeClr val="bg1"/>
                </a:solidFill>
                <a:latin typeface="Minion Pro Medium" panose="02040503050306020203" pitchFamily="18" charset="0"/>
              </a:rPr>
              <a:t>Turn </a:t>
            </a:r>
            <a:r>
              <a:rPr lang="de-DE" sz="2800" i="1" dirty="0" err="1">
                <a:solidFill>
                  <a:schemeClr val="bg1"/>
                </a:solidFill>
                <a:latin typeface="Minion Pro Medium" panose="02040503050306020203" pitchFamily="18" charset="0"/>
              </a:rPr>
              <a:t>strengths</a:t>
            </a:r>
            <a:r>
              <a:rPr lang="de-DE" sz="2800" i="1" dirty="0">
                <a:solidFill>
                  <a:schemeClr val="bg1"/>
                </a:solidFill>
                <a:latin typeface="Minion Pro Medium" panose="02040503050306020203" pitchFamily="18" charset="0"/>
              </a:rPr>
              <a:t> </a:t>
            </a:r>
            <a:r>
              <a:rPr lang="de-DE" sz="2800" i="1" dirty="0" err="1">
                <a:solidFill>
                  <a:schemeClr val="bg1"/>
                </a:solidFill>
                <a:latin typeface="Minion Pro Medium" panose="02040503050306020203" pitchFamily="18" charset="0"/>
              </a:rPr>
              <a:t>into</a:t>
            </a:r>
            <a:r>
              <a:rPr lang="de-DE" sz="2800" i="1" dirty="0">
                <a:solidFill>
                  <a:schemeClr val="bg1"/>
                </a:solidFill>
                <a:latin typeface="Minion Pro Medium" panose="02040503050306020203" pitchFamily="18" charset="0"/>
              </a:rPr>
              <a:t> </a:t>
            </a:r>
            <a:r>
              <a:rPr lang="de-DE" sz="2800" i="1" dirty="0" err="1">
                <a:solidFill>
                  <a:schemeClr val="bg1"/>
                </a:solidFill>
                <a:latin typeface="Minion Pro Medium" panose="02040503050306020203" pitchFamily="18" charset="0"/>
              </a:rPr>
              <a:t>benefits</a:t>
            </a:r>
            <a:r>
              <a:rPr lang="de-DE" sz="2800" i="1" dirty="0">
                <a:solidFill>
                  <a:schemeClr val="bg1"/>
                </a:solidFill>
                <a:latin typeface="Minion Pro Medium" panose="02040503050306020203" pitchFamily="18" charset="0"/>
              </a:rPr>
              <a:t> </a:t>
            </a:r>
            <a:r>
              <a:rPr lang="de-DE" sz="2800" i="1" dirty="0">
                <a:solidFill>
                  <a:schemeClr val="bg1"/>
                </a:solidFill>
                <a:latin typeface="Minion Pro Medium" panose="02040503050306020203" pitchFamily="18" charset="0"/>
                <a:ea typeface="MingLiU" panose="02020509000000000000" pitchFamily="49" charset="-120"/>
              </a:rPr>
              <a:t>(e.g. </a:t>
            </a:r>
            <a:r>
              <a:rPr lang="de-DE" sz="2800" i="1" dirty="0" err="1">
                <a:solidFill>
                  <a:schemeClr val="bg1"/>
                </a:solidFill>
                <a:latin typeface="Minion Pro Medium" panose="02040503050306020203" pitchFamily="18" charset="0"/>
                <a:ea typeface="MingLiU" panose="02020509000000000000" pitchFamily="49" charset="-120"/>
              </a:rPr>
              <a:t>sensor</a:t>
            </a:r>
            <a:r>
              <a:rPr lang="de-DE" sz="2800" i="1" dirty="0">
                <a:solidFill>
                  <a:schemeClr val="bg1"/>
                </a:solidFill>
                <a:latin typeface="Minion Pro Medium" panose="02040503050306020203" pitchFamily="18" charset="0"/>
                <a:ea typeface="MingLiU" panose="02020509000000000000" pitchFamily="49" charset="-120"/>
              </a:rPr>
              <a:t> </a:t>
            </a:r>
            <a:r>
              <a:rPr lang="de-DE" sz="2800" i="1" dirty="0" err="1">
                <a:solidFill>
                  <a:schemeClr val="bg1"/>
                </a:solidFill>
                <a:latin typeface="Minion Pro Medium" panose="02040503050306020203" pitchFamily="18" charset="0"/>
                <a:ea typeface="MingLiU" panose="02020509000000000000" pitchFamily="49" charset="-120"/>
              </a:rPr>
              <a:t>lifetime</a:t>
            </a:r>
            <a:r>
              <a:rPr lang="de-DE" sz="2800" i="1" dirty="0">
                <a:solidFill>
                  <a:schemeClr val="bg1"/>
                </a:solidFill>
                <a:latin typeface="Minion Pro Medium" panose="02040503050306020203" pitchFamily="18" charset="0"/>
                <a:ea typeface="MingLiU" panose="02020509000000000000" pitchFamily="49" charset="-120"/>
              </a:rPr>
              <a:t>)</a:t>
            </a:r>
            <a:endParaRPr lang="de-DE" sz="2800" i="1" dirty="0">
              <a:solidFill>
                <a:schemeClr val="bg1"/>
              </a:solidFill>
              <a:latin typeface="Minion Pro Medium" panose="02040503050306020203" pitchFamily="18" charset="0"/>
            </a:endParaRP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F2D6220C-699C-1B48-8644-E087D77ECA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6" y="2337675"/>
            <a:ext cx="3425332" cy="191311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EE34B6C1-CE62-A14D-8C44-965D6B3D1B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3141" y="2355707"/>
            <a:ext cx="3425333" cy="191311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73BA9228-2C1B-FA4C-9D3B-C9B5F95007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8081" y="3429000"/>
            <a:ext cx="5405719" cy="301919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968645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winkelte Verbindung 5">
            <a:extLst>
              <a:ext uri="{FF2B5EF4-FFF2-40B4-BE49-F238E27FC236}">
                <a16:creationId xmlns:a16="http://schemas.microsoft.com/office/drawing/2014/main" id="{AB73AF16-C54B-3944-99D8-58B5031BC8C3}"/>
              </a:ext>
            </a:extLst>
          </p:cNvPr>
          <p:cNvCxnSpPr>
            <a:cxnSpLocks/>
          </p:cNvCxnSpPr>
          <p:nvPr/>
        </p:nvCxnSpPr>
        <p:spPr>
          <a:xfrm>
            <a:off x="2046969" y="4198932"/>
            <a:ext cx="3757352" cy="853230"/>
          </a:xfrm>
          <a:prstGeom prst="bentConnector3">
            <a:avLst/>
          </a:prstGeom>
          <a:ln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fik 11">
            <a:extLst>
              <a:ext uri="{FF2B5EF4-FFF2-40B4-BE49-F238E27FC236}">
                <a16:creationId xmlns:a16="http://schemas.microsoft.com/office/drawing/2014/main" id="{EED6E455-F17F-E641-9433-388C780A3D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3334" y="2337675"/>
            <a:ext cx="3425332" cy="191311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12B7298E-B493-FE4E-AC95-47FFA0E0CB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2337674"/>
            <a:ext cx="3425331" cy="191311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E6A41B23-0B0F-2F46-865B-0D3A1431A7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4125" y="3429000"/>
            <a:ext cx="5429675" cy="303257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CBD01E3E-9B79-8D47-A3AD-150C3B5AE89D}"/>
              </a:ext>
            </a:extLst>
          </p:cNvPr>
          <p:cNvSpPr/>
          <p:nvPr/>
        </p:nvSpPr>
        <p:spPr>
          <a:xfrm>
            <a:off x="0" y="174169"/>
            <a:ext cx="12192000" cy="1698172"/>
          </a:xfrm>
          <a:prstGeom prst="rect">
            <a:avLst/>
          </a:prstGeom>
          <a:solidFill>
            <a:srgbClr val="0072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F401562D-3091-C141-ADA1-685B3E09E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de-DE" sz="4000" dirty="0">
                <a:solidFill>
                  <a:schemeClr val="bg1"/>
                </a:solidFill>
                <a:latin typeface="Imago Pro Medium" panose="020B0500060000020004" pitchFamily="34" charset="0"/>
              </a:rPr>
              <a:t>Solution – Step 3: </a:t>
            </a:r>
            <a:br>
              <a:rPr lang="de-DE" sz="4000" dirty="0">
                <a:solidFill>
                  <a:schemeClr val="bg1"/>
                </a:solidFill>
                <a:latin typeface="Imago Pro Medium" panose="020B0500060000020004" pitchFamily="34" charset="0"/>
              </a:rPr>
            </a:br>
            <a:r>
              <a:rPr lang="de-DE" sz="2800" i="1" dirty="0">
                <a:solidFill>
                  <a:schemeClr val="bg1"/>
                </a:solidFill>
                <a:latin typeface="Minion Pro Medium" panose="02040503050306020203" pitchFamily="18" charset="0"/>
              </a:rPr>
              <a:t>Highlight </a:t>
            </a:r>
            <a:r>
              <a:rPr lang="de-DE" sz="2800" i="1" dirty="0" err="1">
                <a:solidFill>
                  <a:schemeClr val="bg1"/>
                </a:solidFill>
                <a:latin typeface="Minion Pro Medium" panose="02040503050306020203" pitchFamily="18" charset="0"/>
              </a:rPr>
              <a:t>the</a:t>
            </a:r>
            <a:r>
              <a:rPr lang="de-DE" sz="2800" i="1" dirty="0">
                <a:solidFill>
                  <a:schemeClr val="bg1"/>
                </a:solidFill>
                <a:latin typeface="Minion Pro Medium" panose="02040503050306020203" pitchFamily="18" charset="0"/>
              </a:rPr>
              <a:t> </a:t>
            </a:r>
            <a:r>
              <a:rPr lang="de-DE" sz="2800" i="1" dirty="0" err="1">
                <a:solidFill>
                  <a:schemeClr val="bg1"/>
                </a:solidFill>
                <a:latin typeface="Minion Pro Medium" panose="02040503050306020203" pitchFamily="18" charset="0"/>
              </a:rPr>
              <a:t>strengths</a:t>
            </a:r>
            <a:r>
              <a:rPr lang="de-DE" sz="2800" i="1" dirty="0">
                <a:solidFill>
                  <a:schemeClr val="bg1"/>
                </a:solidFill>
                <a:latin typeface="Minion Pro Medium" panose="02040503050306020203" pitchFamily="18" charset="0"/>
              </a:rPr>
              <a:t> </a:t>
            </a:r>
            <a:r>
              <a:rPr lang="de-DE" sz="2800" i="1" dirty="0">
                <a:solidFill>
                  <a:schemeClr val="bg1"/>
                </a:solidFill>
                <a:latin typeface="Minion Pro Medium" panose="02040503050306020203" pitchFamily="18" charset="0"/>
                <a:ea typeface="MingLiU" panose="02020509000000000000" pitchFamily="49" charset="-120"/>
              </a:rPr>
              <a:t>(e.g. on-body </a:t>
            </a:r>
            <a:r>
              <a:rPr lang="de-DE" sz="2800" i="1" dirty="0" err="1">
                <a:solidFill>
                  <a:schemeClr val="bg1"/>
                </a:solidFill>
                <a:latin typeface="Minion Pro Medium" panose="02040503050306020203" pitchFamily="18" charset="0"/>
                <a:ea typeface="MingLiU" panose="02020509000000000000" pitchFamily="49" charset="-120"/>
              </a:rPr>
              <a:t>vibration</a:t>
            </a:r>
            <a:r>
              <a:rPr lang="de-DE" sz="2800" i="1" dirty="0">
                <a:solidFill>
                  <a:schemeClr val="bg1"/>
                </a:solidFill>
                <a:latin typeface="Minion Pro Medium" panose="02040503050306020203" pitchFamily="18" charset="0"/>
                <a:ea typeface="MingLiU" panose="02020509000000000000" pitchFamily="49" charset="-120"/>
              </a:rPr>
              <a:t> </a:t>
            </a:r>
            <a:r>
              <a:rPr lang="de-DE" sz="2800" i="1" dirty="0" err="1">
                <a:solidFill>
                  <a:schemeClr val="bg1"/>
                </a:solidFill>
                <a:latin typeface="Minion Pro Medium" panose="02040503050306020203" pitchFamily="18" charset="0"/>
                <a:ea typeface="MingLiU" panose="02020509000000000000" pitchFamily="49" charset="-120"/>
              </a:rPr>
              <a:t>alarms</a:t>
            </a:r>
            <a:r>
              <a:rPr lang="de-DE" sz="2800" i="1" dirty="0">
                <a:solidFill>
                  <a:schemeClr val="bg1"/>
                </a:solidFill>
                <a:latin typeface="Minion Pro Medium" panose="02040503050306020203" pitchFamily="18" charset="0"/>
                <a:ea typeface="MingLiU" panose="02020509000000000000" pitchFamily="49" charset="-120"/>
              </a:rPr>
              <a:t>)</a:t>
            </a:r>
            <a:endParaRPr lang="de-DE" sz="2800" i="1" dirty="0">
              <a:solidFill>
                <a:schemeClr val="bg1"/>
              </a:solidFill>
              <a:latin typeface="Minion Pro Medium" panose="02040503050306020203" pitchFamily="18" charset="0"/>
            </a:endParaRPr>
          </a:p>
        </p:txBody>
      </p:sp>
      <p:cxnSp>
        <p:nvCxnSpPr>
          <p:cNvPr id="15" name="Gerade Verbindung 14">
            <a:extLst>
              <a:ext uri="{FF2B5EF4-FFF2-40B4-BE49-F238E27FC236}">
                <a16:creationId xmlns:a16="http://schemas.microsoft.com/office/drawing/2014/main" id="{86DFDFD0-6D69-4646-9249-4FAD2759CE1A}"/>
              </a:ext>
            </a:extLst>
          </p:cNvPr>
          <p:cNvCxnSpPr/>
          <p:nvPr/>
        </p:nvCxnSpPr>
        <p:spPr>
          <a:xfrm>
            <a:off x="4738255" y="4250785"/>
            <a:ext cx="0" cy="8013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86343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340</Words>
  <Application>Microsoft Office PowerPoint</Application>
  <PresentationFormat>Breitbild</PresentationFormat>
  <Paragraphs>93</Paragraphs>
  <Slides>18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8" baseType="lpstr">
      <vt:lpstr>Berthold Imago Book</vt:lpstr>
      <vt:lpstr>Berthold Imago Medium</vt:lpstr>
      <vt:lpstr>Imago Pro Book</vt:lpstr>
      <vt:lpstr>Imago Pro Medium</vt:lpstr>
      <vt:lpstr>MingLiU</vt:lpstr>
      <vt:lpstr>Minion Pro Medium</vt:lpstr>
      <vt:lpstr>Arial</vt:lpstr>
      <vt:lpstr>Calibri</vt:lpstr>
      <vt:lpstr>Calibri Light</vt:lpstr>
      <vt:lpstr>Office</vt:lpstr>
      <vt:lpstr>GMS Webinar Series</vt:lpstr>
      <vt:lpstr>AGENDA  for the next 30 minutes</vt:lpstr>
      <vt:lpstr>Day-to-day business situations that requore reliable comparisons of product characteristics</vt:lpstr>
      <vt:lpstr>Situation 1:  You would like to show superiority for your product in comparison to competitive products</vt:lpstr>
      <vt:lpstr>PowerPoint-Präsentation</vt:lpstr>
      <vt:lpstr>Solution – Step 1:  Check for product information in DiaMIND</vt:lpstr>
      <vt:lpstr>Solution – Step 2:  Identify strengths of the RDC product (e.g. sensor lifetime, temporarily detacheable sensor)</vt:lpstr>
      <vt:lpstr>Solution – Step 3:  Turn strengths into benefits (e.g. sensor lifetime)</vt:lpstr>
      <vt:lpstr>Solution – Step 3:  Highlight the strengths (e.g. on-body vibration alarms)</vt:lpstr>
      <vt:lpstr>Solution – Step 3:  Highlight the strengths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Webinar</dc:title>
  <dc:creator>Microsoft Office User</dc:creator>
  <cp:lastModifiedBy>Weis-Heidemann, Michaela {DCMM~Mannheim}</cp:lastModifiedBy>
  <cp:revision>72</cp:revision>
  <cp:lastPrinted>2019-06-12T11:34:15Z</cp:lastPrinted>
  <dcterms:created xsi:type="dcterms:W3CDTF">2019-05-29T06:48:52Z</dcterms:created>
  <dcterms:modified xsi:type="dcterms:W3CDTF">2019-06-27T08:20:15Z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0028183-8ab6-460c-baff-70177d0c544c_Enabled">
    <vt:lpwstr>True</vt:lpwstr>
  </property>
  <property fmtid="{D5CDD505-2E9C-101B-9397-08002B2CF9AE}" pid="3" name="MSIP_Label_b0028183-8ab6-460c-baff-70177d0c544c_SiteId">
    <vt:lpwstr>9d9b2c50-96ca-40ba-b61e-dedc745a5c7b</vt:lpwstr>
  </property>
  <property fmtid="{D5CDD505-2E9C-101B-9397-08002B2CF9AE}" pid="4" name="MSIP_Label_b0028183-8ab6-460c-baff-70177d0c544c_Owner">
    <vt:lpwstr>WEISHEIM@rochedc.com</vt:lpwstr>
  </property>
  <property fmtid="{D5CDD505-2E9C-101B-9397-08002B2CF9AE}" pid="5" name="MSIP_Label_b0028183-8ab6-460c-baff-70177d0c544c_SetDate">
    <vt:lpwstr>2019-06-06T15:58:54.9165773Z</vt:lpwstr>
  </property>
  <property fmtid="{D5CDD505-2E9C-101B-9397-08002B2CF9AE}" pid="6" name="MSIP_Label_b0028183-8ab6-460c-baff-70177d0c544c_Name">
    <vt:lpwstr>Internal</vt:lpwstr>
  </property>
  <property fmtid="{D5CDD505-2E9C-101B-9397-08002B2CF9AE}" pid="7" name="MSIP_Label_b0028183-8ab6-460c-baff-70177d0c544c_Application">
    <vt:lpwstr>Microsoft Azure Information Protection</vt:lpwstr>
  </property>
  <property fmtid="{D5CDD505-2E9C-101B-9397-08002B2CF9AE}" pid="8" name="MSIP_Label_b0028183-8ab6-460c-baff-70177d0c544c_Extended_MSFT_Method">
    <vt:lpwstr>Automatic</vt:lpwstr>
  </property>
  <property fmtid="{D5CDD505-2E9C-101B-9397-08002B2CF9AE}" pid="9" name="Sensitivity">
    <vt:lpwstr>Internal</vt:lpwstr>
  </property>
</Properties>
</file>